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8" r:id="rId2"/>
    <p:sldId id="299" r:id="rId3"/>
    <p:sldId id="300" r:id="rId4"/>
    <p:sldId id="302" r:id="rId5"/>
    <p:sldId id="303" r:id="rId6"/>
    <p:sldId id="304" r:id="rId7"/>
    <p:sldId id="305" r:id="rId8"/>
    <p:sldId id="306" r:id="rId9"/>
    <p:sldId id="328" r:id="rId10"/>
    <p:sldId id="329" r:id="rId11"/>
    <p:sldId id="359" r:id="rId12"/>
    <p:sldId id="375" r:id="rId13"/>
    <p:sldId id="376" r:id="rId14"/>
    <p:sldId id="377" r:id="rId15"/>
    <p:sldId id="378" r:id="rId16"/>
    <p:sldId id="392" r:id="rId17"/>
    <p:sldId id="393" r:id="rId18"/>
    <p:sldId id="394" r:id="rId19"/>
    <p:sldId id="395" r:id="rId20"/>
    <p:sldId id="396" r:id="rId21"/>
    <p:sldId id="398" r:id="rId22"/>
    <p:sldId id="399" r:id="rId23"/>
    <p:sldId id="400" r:id="rId24"/>
    <p:sldId id="401" r:id="rId25"/>
    <p:sldId id="402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8" r:id="rId35"/>
    <p:sldId id="429" r:id="rId36"/>
    <p:sldId id="430" r:id="rId37"/>
    <p:sldId id="431" r:id="rId38"/>
    <p:sldId id="432" r:id="rId39"/>
  </p:sldIdLst>
  <p:sldSz cx="20104100" cy="11309350"/>
  <p:notesSz cx="20104100" cy="113093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拓扑排序" id="{B0EE6C54-86C2-4C83-B4DA-3CD2A4643032}">
          <p14:sldIdLst>
            <p14:sldId id="298"/>
            <p14:sldId id="299"/>
            <p14:sldId id="300"/>
          </p14:sldIdLst>
        </p14:section>
        <p14:section name="生成组合对象" id="{48597635-21A4-4745-B21F-CB6E03F19D06}">
          <p14:sldIdLst>
            <p14:sldId id="302"/>
            <p14:sldId id="303"/>
            <p14:sldId id="304"/>
            <p14:sldId id="305"/>
            <p14:sldId id="306"/>
            <p14:sldId id="328"/>
            <p14:sldId id="329"/>
            <p14:sldId id="359"/>
          </p14:sldIdLst>
        </p14:section>
        <p14:section name="减常因子算法" id="{06F60FB1-8726-4BD6-9D0F-9A5842A2F44F}">
          <p14:sldIdLst>
            <p14:sldId id="375"/>
            <p14:sldId id="376"/>
            <p14:sldId id="377"/>
            <p14:sldId id="378"/>
            <p14:sldId id="392"/>
            <p14:sldId id="393"/>
            <p14:sldId id="394"/>
            <p14:sldId id="395"/>
            <p14:sldId id="396"/>
          </p14:sldIdLst>
        </p14:section>
        <p14:section name="减可变规模算法" id="{69177D3B-6CDB-4B8E-879A-2F0877F4E982}">
          <p14:sldIdLst>
            <p14:sldId id="398"/>
            <p14:sldId id="399"/>
          </p14:sldIdLst>
        </p14:section>
        <p14:section name="Lumoto划分" id="{161A6FA1-090C-443E-9EFC-D0498FB70BB6}">
          <p14:sldIdLst>
            <p14:sldId id="400"/>
            <p14:sldId id="401"/>
            <p14:sldId id="402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8"/>
            <p14:sldId id="429"/>
            <p14:sldId id="430"/>
            <p14:sldId id="431"/>
            <p14:sldId id="4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 autoAdjust="0"/>
    <p:restoredTop sz="94660"/>
  </p:normalViewPr>
  <p:slideViewPr>
    <p:cSldViewPr>
      <p:cViewPr varScale="1">
        <p:scale>
          <a:sx n="32" d="100"/>
          <a:sy n="32" d="100"/>
        </p:scale>
        <p:origin x="60" y="8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2372" y="602841"/>
            <a:ext cx="17659355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047996" y="7685516"/>
            <a:ext cx="10008106" cy="1680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275520" y="9107356"/>
            <a:ext cx="537104" cy="1451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22699" y="1982819"/>
            <a:ext cx="9118685" cy="6832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9691" y="2640936"/>
            <a:ext cx="8903970" cy="6052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rgbClr val="00AF50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463849" y="6526482"/>
            <a:ext cx="2226874" cy="198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3585449" y="6029774"/>
            <a:ext cx="3013049" cy="1071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691269" y="3513065"/>
            <a:ext cx="12822206" cy="1520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9691" y="2187966"/>
            <a:ext cx="3841115" cy="478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7653" y="2485484"/>
            <a:ext cx="14112875" cy="4458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9" Type="http://schemas.openxmlformats.org/officeDocument/2006/relationships/image" Target="../media/image208.png"/><Relationship Id="rId21" Type="http://schemas.openxmlformats.org/officeDocument/2006/relationships/image" Target="../media/image190.png"/><Relationship Id="rId34" Type="http://schemas.openxmlformats.org/officeDocument/2006/relationships/image" Target="../media/image203.png"/><Relationship Id="rId42" Type="http://schemas.openxmlformats.org/officeDocument/2006/relationships/image" Target="../media/image211.png"/><Relationship Id="rId47" Type="http://schemas.openxmlformats.org/officeDocument/2006/relationships/image" Target="../media/image216.png"/><Relationship Id="rId50" Type="http://schemas.openxmlformats.org/officeDocument/2006/relationships/image" Target="../media/image219.png"/><Relationship Id="rId55" Type="http://schemas.openxmlformats.org/officeDocument/2006/relationships/image" Target="../media/image224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6" Type="http://schemas.openxmlformats.org/officeDocument/2006/relationships/image" Target="../media/image185.png"/><Relationship Id="rId29" Type="http://schemas.openxmlformats.org/officeDocument/2006/relationships/image" Target="../media/image198.png"/><Relationship Id="rId11" Type="http://schemas.openxmlformats.org/officeDocument/2006/relationships/image" Target="../media/image180.png"/><Relationship Id="rId24" Type="http://schemas.openxmlformats.org/officeDocument/2006/relationships/image" Target="../media/image193.png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09.png"/><Relationship Id="rId45" Type="http://schemas.openxmlformats.org/officeDocument/2006/relationships/image" Target="../media/image214.png"/><Relationship Id="rId53" Type="http://schemas.openxmlformats.org/officeDocument/2006/relationships/image" Target="../media/image222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31" Type="http://schemas.openxmlformats.org/officeDocument/2006/relationships/image" Target="../media/image200.png"/><Relationship Id="rId44" Type="http://schemas.openxmlformats.org/officeDocument/2006/relationships/image" Target="../media/image213.png"/><Relationship Id="rId52" Type="http://schemas.openxmlformats.org/officeDocument/2006/relationships/image" Target="../media/image221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2.png"/><Relationship Id="rId48" Type="http://schemas.openxmlformats.org/officeDocument/2006/relationships/image" Target="../media/image217.png"/><Relationship Id="rId8" Type="http://schemas.openxmlformats.org/officeDocument/2006/relationships/image" Target="../media/image177.png"/><Relationship Id="rId51" Type="http://schemas.openxmlformats.org/officeDocument/2006/relationships/image" Target="../media/image220.png"/><Relationship Id="rId3" Type="http://schemas.openxmlformats.org/officeDocument/2006/relationships/image" Target="../media/image172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46" Type="http://schemas.openxmlformats.org/officeDocument/2006/relationships/image" Target="../media/image215.png"/><Relationship Id="rId20" Type="http://schemas.openxmlformats.org/officeDocument/2006/relationships/image" Target="../media/image189.png"/><Relationship Id="rId41" Type="http://schemas.openxmlformats.org/officeDocument/2006/relationships/image" Target="../media/image210.png"/><Relationship Id="rId54" Type="http://schemas.openxmlformats.org/officeDocument/2006/relationships/image" Target="../media/image2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36" Type="http://schemas.openxmlformats.org/officeDocument/2006/relationships/image" Target="../media/image205.png"/><Relationship Id="rId49" Type="http://schemas.openxmlformats.org/officeDocument/2006/relationships/image" Target="../media/image2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32" Type="http://schemas.openxmlformats.org/officeDocument/2006/relationships/image" Target="../media/image255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31" Type="http://schemas.openxmlformats.org/officeDocument/2006/relationships/image" Target="../media/image254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18" Type="http://schemas.openxmlformats.org/officeDocument/2006/relationships/image" Target="../media/image285.png"/><Relationship Id="rId26" Type="http://schemas.openxmlformats.org/officeDocument/2006/relationships/image" Target="../media/image293.png"/><Relationship Id="rId3" Type="http://schemas.openxmlformats.org/officeDocument/2006/relationships/image" Target="../media/image270.png"/><Relationship Id="rId21" Type="http://schemas.openxmlformats.org/officeDocument/2006/relationships/image" Target="../media/image288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5" Type="http://schemas.openxmlformats.org/officeDocument/2006/relationships/image" Target="../media/image292.png"/><Relationship Id="rId2" Type="http://schemas.openxmlformats.org/officeDocument/2006/relationships/image" Target="../media/image171.png"/><Relationship Id="rId16" Type="http://schemas.openxmlformats.org/officeDocument/2006/relationships/image" Target="../media/image283.png"/><Relationship Id="rId20" Type="http://schemas.openxmlformats.org/officeDocument/2006/relationships/image" Target="../media/image287.png"/><Relationship Id="rId29" Type="http://schemas.openxmlformats.org/officeDocument/2006/relationships/image" Target="../media/image2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24" Type="http://schemas.openxmlformats.org/officeDocument/2006/relationships/image" Target="../media/image291.png"/><Relationship Id="rId32" Type="http://schemas.openxmlformats.org/officeDocument/2006/relationships/image" Target="../media/image299.png"/><Relationship Id="rId5" Type="http://schemas.openxmlformats.org/officeDocument/2006/relationships/image" Target="../media/image272.png"/><Relationship Id="rId15" Type="http://schemas.openxmlformats.org/officeDocument/2006/relationships/image" Target="../media/image282.png"/><Relationship Id="rId23" Type="http://schemas.openxmlformats.org/officeDocument/2006/relationships/image" Target="../media/image290.png"/><Relationship Id="rId28" Type="http://schemas.openxmlformats.org/officeDocument/2006/relationships/image" Target="../media/image295.png"/><Relationship Id="rId10" Type="http://schemas.openxmlformats.org/officeDocument/2006/relationships/image" Target="../media/image277.png"/><Relationship Id="rId19" Type="http://schemas.openxmlformats.org/officeDocument/2006/relationships/image" Target="../media/image286.png"/><Relationship Id="rId31" Type="http://schemas.openxmlformats.org/officeDocument/2006/relationships/image" Target="../media/image298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Relationship Id="rId22" Type="http://schemas.openxmlformats.org/officeDocument/2006/relationships/image" Target="../media/image289.png"/><Relationship Id="rId27" Type="http://schemas.openxmlformats.org/officeDocument/2006/relationships/image" Target="../media/image294.png"/><Relationship Id="rId30" Type="http://schemas.openxmlformats.org/officeDocument/2006/relationships/image" Target="../media/image29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26" Type="http://schemas.openxmlformats.org/officeDocument/2006/relationships/image" Target="../media/image322.png"/><Relationship Id="rId39" Type="http://schemas.openxmlformats.org/officeDocument/2006/relationships/image" Target="../media/image335.png"/><Relationship Id="rId21" Type="http://schemas.openxmlformats.org/officeDocument/2006/relationships/image" Target="../media/image317.png"/><Relationship Id="rId34" Type="http://schemas.openxmlformats.org/officeDocument/2006/relationships/image" Target="../media/image330.png"/><Relationship Id="rId42" Type="http://schemas.openxmlformats.org/officeDocument/2006/relationships/image" Target="../media/image338.png"/><Relationship Id="rId47" Type="http://schemas.openxmlformats.org/officeDocument/2006/relationships/image" Target="../media/image343.png"/><Relationship Id="rId50" Type="http://schemas.openxmlformats.org/officeDocument/2006/relationships/image" Target="../media/image346.png"/><Relationship Id="rId55" Type="http://schemas.openxmlformats.org/officeDocument/2006/relationships/image" Target="../media/image351.png"/><Relationship Id="rId63" Type="http://schemas.openxmlformats.org/officeDocument/2006/relationships/image" Target="../media/image359.png"/><Relationship Id="rId7" Type="http://schemas.openxmlformats.org/officeDocument/2006/relationships/image" Target="../media/image303.png"/><Relationship Id="rId2" Type="http://schemas.openxmlformats.org/officeDocument/2006/relationships/image" Target="../media/image1.png"/><Relationship Id="rId16" Type="http://schemas.openxmlformats.org/officeDocument/2006/relationships/image" Target="../media/image312.png"/><Relationship Id="rId29" Type="http://schemas.openxmlformats.org/officeDocument/2006/relationships/image" Target="../media/image325.png"/><Relationship Id="rId11" Type="http://schemas.openxmlformats.org/officeDocument/2006/relationships/image" Target="../media/image307.png"/><Relationship Id="rId24" Type="http://schemas.openxmlformats.org/officeDocument/2006/relationships/image" Target="../media/image320.png"/><Relationship Id="rId32" Type="http://schemas.openxmlformats.org/officeDocument/2006/relationships/image" Target="../media/image328.png"/><Relationship Id="rId37" Type="http://schemas.openxmlformats.org/officeDocument/2006/relationships/image" Target="../media/image333.png"/><Relationship Id="rId40" Type="http://schemas.openxmlformats.org/officeDocument/2006/relationships/image" Target="../media/image336.png"/><Relationship Id="rId45" Type="http://schemas.openxmlformats.org/officeDocument/2006/relationships/image" Target="../media/image341.png"/><Relationship Id="rId53" Type="http://schemas.openxmlformats.org/officeDocument/2006/relationships/image" Target="../media/image349.png"/><Relationship Id="rId58" Type="http://schemas.openxmlformats.org/officeDocument/2006/relationships/image" Target="../media/image354.png"/><Relationship Id="rId5" Type="http://schemas.openxmlformats.org/officeDocument/2006/relationships/image" Target="../media/image301.png"/><Relationship Id="rId61" Type="http://schemas.openxmlformats.org/officeDocument/2006/relationships/image" Target="../media/image357.png"/><Relationship Id="rId19" Type="http://schemas.openxmlformats.org/officeDocument/2006/relationships/image" Target="../media/image315.png"/><Relationship Id="rId14" Type="http://schemas.openxmlformats.org/officeDocument/2006/relationships/image" Target="../media/image310.png"/><Relationship Id="rId22" Type="http://schemas.openxmlformats.org/officeDocument/2006/relationships/image" Target="../media/image318.png"/><Relationship Id="rId27" Type="http://schemas.openxmlformats.org/officeDocument/2006/relationships/image" Target="../media/image323.png"/><Relationship Id="rId30" Type="http://schemas.openxmlformats.org/officeDocument/2006/relationships/image" Target="../media/image326.png"/><Relationship Id="rId35" Type="http://schemas.openxmlformats.org/officeDocument/2006/relationships/image" Target="../media/image331.png"/><Relationship Id="rId43" Type="http://schemas.openxmlformats.org/officeDocument/2006/relationships/image" Target="../media/image339.png"/><Relationship Id="rId48" Type="http://schemas.openxmlformats.org/officeDocument/2006/relationships/image" Target="../media/image344.png"/><Relationship Id="rId56" Type="http://schemas.openxmlformats.org/officeDocument/2006/relationships/image" Target="../media/image352.png"/><Relationship Id="rId8" Type="http://schemas.openxmlformats.org/officeDocument/2006/relationships/image" Target="../media/image304.png"/><Relationship Id="rId51" Type="http://schemas.openxmlformats.org/officeDocument/2006/relationships/image" Target="../media/image347.png"/><Relationship Id="rId3" Type="http://schemas.openxmlformats.org/officeDocument/2006/relationships/image" Target="../media/image171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5" Type="http://schemas.openxmlformats.org/officeDocument/2006/relationships/image" Target="../media/image321.png"/><Relationship Id="rId33" Type="http://schemas.openxmlformats.org/officeDocument/2006/relationships/image" Target="../media/image329.png"/><Relationship Id="rId38" Type="http://schemas.openxmlformats.org/officeDocument/2006/relationships/image" Target="../media/image334.png"/><Relationship Id="rId46" Type="http://schemas.openxmlformats.org/officeDocument/2006/relationships/image" Target="../media/image342.png"/><Relationship Id="rId59" Type="http://schemas.openxmlformats.org/officeDocument/2006/relationships/image" Target="../media/image355.png"/><Relationship Id="rId20" Type="http://schemas.openxmlformats.org/officeDocument/2006/relationships/image" Target="../media/image316.png"/><Relationship Id="rId41" Type="http://schemas.openxmlformats.org/officeDocument/2006/relationships/image" Target="../media/image337.png"/><Relationship Id="rId54" Type="http://schemas.openxmlformats.org/officeDocument/2006/relationships/image" Target="../media/image350.png"/><Relationship Id="rId6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5" Type="http://schemas.openxmlformats.org/officeDocument/2006/relationships/image" Target="../media/image311.png"/><Relationship Id="rId23" Type="http://schemas.openxmlformats.org/officeDocument/2006/relationships/image" Target="../media/image319.png"/><Relationship Id="rId28" Type="http://schemas.openxmlformats.org/officeDocument/2006/relationships/image" Target="../media/image324.png"/><Relationship Id="rId36" Type="http://schemas.openxmlformats.org/officeDocument/2006/relationships/image" Target="../media/image332.png"/><Relationship Id="rId49" Type="http://schemas.openxmlformats.org/officeDocument/2006/relationships/image" Target="../media/image345.png"/><Relationship Id="rId57" Type="http://schemas.openxmlformats.org/officeDocument/2006/relationships/image" Target="../media/image353.png"/><Relationship Id="rId10" Type="http://schemas.openxmlformats.org/officeDocument/2006/relationships/image" Target="../media/image306.png"/><Relationship Id="rId31" Type="http://schemas.openxmlformats.org/officeDocument/2006/relationships/image" Target="../media/image327.png"/><Relationship Id="rId44" Type="http://schemas.openxmlformats.org/officeDocument/2006/relationships/image" Target="../media/image340.png"/><Relationship Id="rId52" Type="http://schemas.openxmlformats.org/officeDocument/2006/relationships/image" Target="../media/image348.png"/><Relationship Id="rId60" Type="http://schemas.openxmlformats.org/officeDocument/2006/relationships/image" Target="../media/image35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26" Type="http://schemas.openxmlformats.org/officeDocument/2006/relationships/image" Target="../media/image379.png"/><Relationship Id="rId39" Type="http://schemas.openxmlformats.org/officeDocument/2006/relationships/image" Target="../media/image392.png"/><Relationship Id="rId21" Type="http://schemas.openxmlformats.org/officeDocument/2006/relationships/image" Target="../media/image374.png"/><Relationship Id="rId34" Type="http://schemas.openxmlformats.org/officeDocument/2006/relationships/image" Target="../media/image387.png"/><Relationship Id="rId42" Type="http://schemas.openxmlformats.org/officeDocument/2006/relationships/image" Target="../media/image395.png"/><Relationship Id="rId7" Type="http://schemas.openxmlformats.org/officeDocument/2006/relationships/image" Target="../media/image360.png"/><Relationship Id="rId2" Type="http://schemas.openxmlformats.org/officeDocument/2006/relationships/image" Target="../media/image1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41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64.png"/><Relationship Id="rId24" Type="http://schemas.openxmlformats.org/officeDocument/2006/relationships/image" Target="../media/image377.png"/><Relationship Id="rId32" Type="http://schemas.openxmlformats.org/officeDocument/2006/relationships/image" Target="../media/image385.png"/><Relationship Id="rId37" Type="http://schemas.openxmlformats.org/officeDocument/2006/relationships/image" Target="../media/image390.png"/><Relationship Id="rId40" Type="http://schemas.openxmlformats.org/officeDocument/2006/relationships/image" Target="../media/image393.png"/><Relationship Id="rId5" Type="http://schemas.openxmlformats.org/officeDocument/2006/relationships/image" Target="../media/image301.png"/><Relationship Id="rId15" Type="http://schemas.openxmlformats.org/officeDocument/2006/relationships/image" Target="../media/image368.png"/><Relationship Id="rId23" Type="http://schemas.openxmlformats.org/officeDocument/2006/relationships/image" Target="../media/image376.png"/><Relationship Id="rId28" Type="http://schemas.openxmlformats.org/officeDocument/2006/relationships/image" Target="../media/image381.png"/><Relationship Id="rId36" Type="http://schemas.openxmlformats.org/officeDocument/2006/relationships/image" Target="../media/image389.png"/><Relationship Id="rId10" Type="http://schemas.openxmlformats.org/officeDocument/2006/relationships/image" Target="../media/image363.png"/><Relationship Id="rId19" Type="http://schemas.openxmlformats.org/officeDocument/2006/relationships/image" Target="../media/image372.png"/><Relationship Id="rId31" Type="http://schemas.openxmlformats.org/officeDocument/2006/relationships/image" Target="../media/image384.png"/><Relationship Id="rId44" Type="http://schemas.openxmlformats.org/officeDocument/2006/relationships/image" Target="../media/image397.png"/><Relationship Id="rId4" Type="http://schemas.openxmlformats.org/officeDocument/2006/relationships/image" Target="../media/image300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Relationship Id="rId22" Type="http://schemas.openxmlformats.org/officeDocument/2006/relationships/image" Target="../media/image375.png"/><Relationship Id="rId27" Type="http://schemas.openxmlformats.org/officeDocument/2006/relationships/image" Target="../media/image380.png"/><Relationship Id="rId30" Type="http://schemas.openxmlformats.org/officeDocument/2006/relationships/image" Target="../media/image383.png"/><Relationship Id="rId35" Type="http://schemas.openxmlformats.org/officeDocument/2006/relationships/image" Target="../media/image388.png"/><Relationship Id="rId43" Type="http://schemas.openxmlformats.org/officeDocument/2006/relationships/image" Target="../media/image396.png"/><Relationship Id="rId8" Type="http://schemas.openxmlformats.org/officeDocument/2006/relationships/image" Target="../media/image361.png"/><Relationship Id="rId3" Type="http://schemas.openxmlformats.org/officeDocument/2006/relationships/image" Target="../media/image171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5" Type="http://schemas.openxmlformats.org/officeDocument/2006/relationships/image" Target="../media/image378.png"/><Relationship Id="rId33" Type="http://schemas.openxmlformats.org/officeDocument/2006/relationships/image" Target="../media/image386.png"/><Relationship Id="rId38" Type="http://schemas.openxmlformats.org/officeDocument/2006/relationships/image" Target="../media/image39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7.png"/><Relationship Id="rId18" Type="http://schemas.openxmlformats.org/officeDocument/2006/relationships/image" Target="../media/image412.png"/><Relationship Id="rId26" Type="http://schemas.openxmlformats.org/officeDocument/2006/relationships/image" Target="../media/image420.png"/><Relationship Id="rId39" Type="http://schemas.openxmlformats.org/officeDocument/2006/relationships/image" Target="../media/image433.png"/><Relationship Id="rId21" Type="http://schemas.openxmlformats.org/officeDocument/2006/relationships/image" Target="../media/image415.png"/><Relationship Id="rId34" Type="http://schemas.openxmlformats.org/officeDocument/2006/relationships/image" Target="../media/image428.png"/><Relationship Id="rId42" Type="http://schemas.openxmlformats.org/officeDocument/2006/relationships/image" Target="../media/image436.png"/><Relationship Id="rId47" Type="http://schemas.openxmlformats.org/officeDocument/2006/relationships/image" Target="../media/image441.png"/><Relationship Id="rId50" Type="http://schemas.openxmlformats.org/officeDocument/2006/relationships/image" Target="../media/image444.png"/><Relationship Id="rId55" Type="http://schemas.openxmlformats.org/officeDocument/2006/relationships/image" Target="../media/image449.png"/><Relationship Id="rId63" Type="http://schemas.openxmlformats.org/officeDocument/2006/relationships/image" Target="../media/image457.png"/><Relationship Id="rId7" Type="http://schemas.openxmlformats.org/officeDocument/2006/relationships/image" Target="../media/image401.png"/><Relationship Id="rId2" Type="http://schemas.openxmlformats.org/officeDocument/2006/relationships/image" Target="../media/image171.png"/><Relationship Id="rId16" Type="http://schemas.openxmlformats.org/officeDocument/2006/relationships/image" Target="../media/image410.png"/><Relationship Id="rId29" Type="http://schemas.openxmlformats.org/officeDocument/2006/relationships/image" Target="../media/image423.png"/><Relationship Id="rId11" Type="http://schemas.openxmlformats.org/officeDocument/2006/relationships/image" Target="../media/image405.png"/><Relationship Id="rId24" Type="http://schemas.openxmlformats.org/officeDocument/2006/relationships/image" Target="../media/image418.png"/><Relationship Id="rId32" Type="http://schemas.openxmlformats.org/officeDocument/2006/relationships/image" Target="../media/image426.png"/><Relationship Id="rId37" Type="http://schemas.openxmlformats.org/officeDocument/2006/relationships/image" Target="../media/image431.png"/><Relationship Id="rId40" Type="http://schemas.openxmlformats.org/officeDocument/2006/relationships/image" Target="../media/image434.png"/><Relationship Id="rId45" Type="http://schemas.openxmlformats.org/officeDocument/2006/relationships/image" Target="../media/image439.png"/><Relationship Id="rId53" Type="http://schemas.openxmlformats.org/officeDocument/2006/relationships/image" Target="../media/image447.png"/><Relationship Id="rId58" Type="http://schemas.openxmlformats.org/officeDocument/2006/relationships/image" Target="../media/image452.png"/><Relationship Id="rId5" Type="http://schemas.openxmlformats.org/officeDocument/2006/relationships/image" Target="../media/image399.png"/><Relationship Id="rId61" Type="http://schemas.openxmlformats.org/officeDocument/2006/relationships/image" Target="../media/image455.png"/><Relationship Id="rId19" Type="http://schemas.openxmlformats.org/officeDocument/2006/relationships/image" Target="../media/image413.png"/><Relationship Id="rId14" Type="http://schemas.openxmlformats.org/officeDocument/2006/relationships/image" Target="../media/image408.png"/><Relationship Id="rId22" Type="http://schemas.openxmlformats.org/officeDocument/2006/relationships/image" Target="../media/image416.png"/><Relationship Id="rId27" Type="http://schemas.openxmlformats.org/officeDocument/2006/relationships/image" Target="../media/image421.png"/><Relationship Id="rId30" Type="http://schemas.openxmlformats.org/officeDocument/2006/relationships/image" Target="../media/image424.png"/><Relationship Id="rId35" Type="http://schemas.openxmlformats.org/officeDocument/2006/relationships/image" Target="../media/image429.png"/><Relationship Id="rId43" Type="http://schemas.openxmlformats.org/officeDocument/2006/relationships/image" Target="../media/image437.png"/><Relationship Id="rId48" Type="http://schemas.openxmlformats.org/officeDocument/2006/relationships/image" Target="../media/image442.png"/><Relationship Id="rId56" Type="http://schemas.openxmlformats.org/officeDocument/2006/relationships/image" Target="../media/image450.png"/><Relationship Id="rId8" Type="http://schemas.openxmlformats.org/officeDocument/2006/relationships/image" Target="../media/image402.png"/><Relationship Id="rId51" Type="http://schemas.openxmlformats.org/officeDocument/2006/relationships/image" Target="../media/image445.png"/><Relationship Id="rId3" Type="http://schemas.openxmlformats.org/officeDocument/2006/relationships/image" Target="../media/image300.png"/><Relationship Id="rId12" Type="http://schemas.openxmlformats.org/officeDocument/2006/relationships/image" Target="../media/image406.png"/><Relationship Id="rId17" Type="http://schemas.openxmlformats.org/officeDocument/2006/relationships/image" Target="../media/image411.png"/><Relationship Id="rId25" Type="http://schemas.openxmlformats.org/officeDocument/2006/relationships/image" Target="../media/image419.png"/><Relationship Id="rId33" Type="http://schemas.openxmlformats.org/officeDocument/2006/relationships/image" Target="../media/image427.png"/><Relationship Id="rId38" Type="http://schemas.openxmlformats.org/officeDocument/2006/relationships/image" Target="../media/image432.png"/><Relationship Id="rId46" Type="http://schemas.openxmlformats.org/officeDocument/2006/relationships/image" Target="../media/image440.png"/><Relationship Id="rId59" Type="http://schemas.openxmlformats.org/officeDocument/2006/relationships/image" Target="../media/image453.png"/><Relationship Id="rId20" Type="http://schemas.openxmlformats.org/officeDocument/2006/relationships/image" Target="../media/image414.png"/><Relationship Id="rId41" Type="http://schemas.openxmlformats.org/officeDocument/2006/relationships/image" Target="../media/image435.png"/><Relationship Id="rId54" Type="http://schemas.openxmlformats.org/officeDocument/2006/relationships/image" Target="../media/image448.png"/><Relationship Id="rId62" Type="http://schemas.openxmlformats.org/officeDocument/2006/relationships/image" Target="../media/image4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5" Type="http://schemas.openxmlformats.org/officeDocument/2006/relationships/image" Target="../media/image409.png"/><Relationship Id="rId23" Type="http://schemas.openxmlformats.org/officeDocument/2006/relationships/image" Target="../media/image417.png"/><Relationship Id="rId28" Type="http://schemas.openxmlformats.org/officeDocument/2006/relationships/image" Target="../media/image422.png"/><Relationship Id="rId36" Type="http://schemas.openxmlformats.org/officeDocument/2006/relationships/image" Target="../media/image430.png"/><Relationship Id="rId49" Type="http://schemas.openxmlformats.org/officeDocument/2006/relationships/image" Target="../media/image443.png"/><Relationship Id="rId57" Type="http://schemas.openxmlformats.org/officeDocument/2006/relationships/image" Target="../media/image451.png"/><Relationship Id="rId10" Type="http://schemas.openxmlformats.org/officeDocument/2006/relationships/image" Target="../media/image404.png"/><Relationship Id="rId31" Type="http://schemas.openxmlformats.org/officeDocument/2006/relationships/image" Target="../media/image425.png"/><Relationship Id="rId44" Type="http://schemas.openxmlformats.org/officeDocument/2006/relationships/image" Target="../media/image438.png"/><Relationship Id="rId52" Type="http://schemas.openxmlformats.org/officeDocument/2006/relationships/image" Target="../media/image446.png"/><Relationship Id="rId60" Type="http://schemas.openxmlformats.org/officeDocument/2006/relationships/image" Target="../media/image454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2.png"/><Relationship Id="rId18" Type="http://schemas.openxmlformats.org/officeDocument/2006/relationships/image" Target="../media/image467.png"/><Relationship Id="rId26" Type="http://schemas.openxmlformats.org/officeDocument/2006/relationships/image" Target="../media/image475.png"/><Relationship Id="rId39" Type="http://schemas.openxmlformats.org/officeDocument/2006/relationships/image" Target="../media/image488.png"/><Relationship Id="rId21" Type="http://schemas.openxmlformats.org/officeDocument/2006/relationships/image" Target="../media/image470.png"/><Relationship Id="rId34" Type="http://schemas.openxmlformats.org/officeDocument/2006/relationships/image" Target="../media/image483.png"/><Relationship Id="rId42" Type="http://schemas.openxmlformats.org/officeDocument/2006/relationships/image" Target="../media/image491.png"/><Relationship Id="rId47" Type="http://schemas.openxmlformats.org/officeDocument/2006/relationships/image" Target="../media/image496.png"/><Relationship Id="rId50" Type="http://schemas.openxmlformats.org/officeDocument/2006/relationships/image" Target="../media/image499.png"/><Relationship Id="rId7" Type="http://schemas.openxmlformats.org/officeDocument/2006/relationships/image" Target="../media/image400.png"/><Relationship Id="rId2" Type="http://schemas.openxmlformats.org/officeDocument/2006/relationships/image" Target="../media/image1.png"/><Relationship Id="rId16" Type="http://schemas.openxmlformats.org/officeDocument/2006/relationships/image" Target="../media/image465.png"/><Relationship Id="rId29" Type="http://schemas.openxmlformats.org/officeDocument/2006/relationships/image" Target="../media/image478.png"/><Relationship Id="rId11" Type="http://schemas.openxmlformats.org/officeDocument/2006/relationships/image" Target="../media/image460.png"/><Relationship Id="rId24" Type="http://schemas.openxmlformats.org/officeDocument/2006/relationships/image" Target="../media/image473.png"/><Relationship Id="rId32" Type="http://schemas.openxmlformats.org/officeDocument/2006/relationships/image" Target="../media/image481.png"/><Relationship Id="rId37" Type="http://schemas.openxmlformats.org/officeDocument/2006/relationships/image" Target="../media/image486.png"/><Relationship Id="rId40" Type="http://schemas.openxmlformats.org/officeDocument/2006/relationships/image" Target="../media/image489.png"/><Relationship Id="rId45" Type="http://schemas.openxmlformats.org/officeDocument/2006/relationships/image" Target="../media/image494.png"/><Relationship Id="rId5" Type="http://schemas.openxmlformats.org/officeDocument/2006/relationships/image" Target="../media/image398.png"/><Relationship Id="rId15" Type="http://schemas.openxmlformats.org/officeDocument/2006/relationships/image" Target="../media/image464.png"/><Relationship Id="rId23" Type="http://schemas.openxmlformats.org/officeDocument/2006/relationships/image" Target="../media/image472.png"/><Relationship Id="rId28" Type="http://schemas.openxmlformats.org/officeDocument/2006/relationships/image" Target="../media/image477.png"/><Relationship Id="rId36" Type="http://schemas.openxmlformats.org/officeDocument/2006/relationships/image" Target="../media/image485.png"/><Relationship Id="rId49" Type="http://schemas.openxmlformats.org/officeDocument/2006/relationships/image" Target="../media/image498.png"/><Relationship Id="rId10" Type="http://schemas.openxmlformats.org/officeDocument/2006/relationships/image" Target="../media/image459.png"/><Relationship Id="rId19" Type="http://schemas.openxmlformats.org/officeDocument/2006/relationships/image" Target="../media/image468.png"/><Relationship Id="rId31" Type="http://schemas.openxmlformats.org/officeDocument/2006/relationships/image" Target="../media/image480.png"/><Relationship Id="rId44" Type="http://schemas.openxmlformats.org/officeDocument/2006/relationships/image" Target="../media/image493.png"/><Relationship Id="rId52" Type="http://schemas.openxmlformats.org/officeDocument/2006/relationships/image" Target="../media/image501.png"/><Relationship Id="rId4" Type="http://schemas.openxmlformats.org/officeDocument/2006/relationships/image" Target="../media/image300.png"/><Relationship Id="rId9" Type="http://schemas.openxmlformats.org/officeDocument/2006/relationships/image" Target="../media/image458.png"/><Relationship Id="rId14" Type="http://schemas.openxmlformats.org/officeDocument/2006/relationships/image" Target="../media/image463.png"/><Relationship Id="rId22" Type="http://schemas.openxmlformats.org/officeDocument/2006/relationships/image" Target="../media/image471.png"/><Relationship Id="rId27" Type="http://schemas.openxmlformats.org/officeDocument/2006/relationships/image" Target="../media/image476.png"/><Relationship Id="rId30" Type="http://schemas.openxmlformats.org/officeDocument/2006/relationships/image" Target="../media/image479.png"/><Relationship Id="rId35" Type="http://schemas.openxmlformats.org/officeDocument/2006/relationships/image" Target="../media/image484.png"/><Relationship Id="rId43" Type="http://schemas.openxmlformats.org/officeDocument/2006/relationships/image" Target="../media/image492.png"/><Relationship Id="rId48" Type="http://schemas.openxmlformats.org/officeDocument/2006/relationships/image" Target="../media/image497.png"/><Relationship Id="rId8" Type="http://schemas.openxmlformats.org/officeDocument/2006/relationships/image" Target="../media/image401.png"/><Relationship Id="rId51" Type="http://schemas.openxmlformats.org/officeDocument/2006/relationships/image" Target="../media/image500.png"/><Relationship Id="rId3" Type="http://schemas.openxmlformats.org/officeDocument/2006/relationships/image" Target="../media/image171.png"/><Relationship Id="rId12" Type="http://schemas.openxmlformats.org/officeDocument/2006/relationships/image" Target="../media/image461.png"/><Relationship Id="rId17" Type="http://schemas.openxmlformats.org/officeDocument/2006/relationships/image" Target="../media/image466.png"/><Relationship Id="rId25" Type="http://schemas.openxmlformats.org/officeDocument/2006/relationships/image" Target="../media/image474.png"/><Relationship Id="rId33" Type="http://schemas.openxmlformats.org/officeDocument/2006/relationships/image" Target="../media/image482.png"/><Relationship Id="rId38" Type="http://schemas.openxmlformats.org/officeDocument/2006/relationships/image" Target="../media/image487.png"/><Relationship Id="rId46" Type="http://schemas.openxmlformats.org/officeDocument/2006/relationships/image" Target="../media/image495.png"/><Relationship Id="rId20" Type="http://schemas.openxmlformats.org/officeDocument/2006/relationships/image" Target="../media/image469.png"/><Relationship Id="rId41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jp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15.png"/><Relationship Id="rId18" Type="http://schemas.openxmlformats.org/officeDocument/2006/relationships/image" Target="../media/image520.png"/><Relationship Id="rId26" Type="http://schemas.openxmlformats.org/officeDocument/2006/relationships/image" Target="../media/image528.png"/><Relationship Id="rId3" Type="http://schemas.openxmlformats.org/officeDocument/2006/relationships/image" Target="../media/image505.png"/><Relationship Id="rId21" Type="http://schemas.openxmlformats.org/officeDocument/2006/relationships/image" Target="../media/image523.png"/><Relationship Id="rId7" Type="http://schemas.openxmlformats.org/officeDocument/2006/relationships/image" Target="../media/image509.png"/><Relationship Id="rId12" Type="http://schemas.openxmlformats.org/officeDocument/2006/relationships/image" Target="../media/image514.png"/><Relationship Id="rId17" Type="http://schemas.openxmlformats.org/officeDocument/2006/relationships/image" Target="../media/image519.png"/><Relationship Id="rId25" Type="http://schemas.openxmlformats.org/officeDocument/2006/relationships/image" Target="../media/image527.png"/><Relationship Id="rId2" Type="http://schemas.openxmlformats.org/officeDocument/2006/relationships/image" Target="../media/image171.png"/><Relationship Id="rId16" Type="http://schemas.openxmlformats.org/officeDocument/2006/relationships/image" Target="../media/image518.png"/><Relationship Id="rId20" Type="http://schemas.openxmlformats.org/officeDocument/2006/relationships/image" Target="../media/image5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8.png"/><Relationship Id="rId11" Type="http://schemas.openxmlformats.org/officeDocument/2006/relationships/image" Target="../media/image513.png"/><Relationship Id="rId24" Type="http://schemas.openxmlformats.org/officeDocument/2006/relationships/image" Target="../media/image526.png"/><Relationship Id="rId5" Type="http://schemas.openxmlformats.org/officeDocument/2006/relationships/image" Target="../media/image507.png"/><Relationship Id="rId15" Type="http://schemas.openxmlformats.org/officeDocument/2006/relationships/image" Target="../media/image517.png"/><Relationship Id="rId23" Type="http://schemas.openxmlformats.org/officeDocument/2006/relationships/image" Target="../media/image525.png"/><Relationship Id="rId28" Type="http://schemas.openxmlformats.org/officeDocument/2006/relationships/image" Target="../media/image530.png"/><Relationship Id="rId10" Type="http://schemas.openxmlformats.org/officeDocument/2006/relationships/image" Target="../media/image512.png"/><Relationship Id="rId19" Type="http://schemas.openxmlformats.org/officeDocument/2006/relationships/image" Target="../media/image521.png"/><Relationship Id="rId4" Type="http://schemas.openxmlformats.org/officeDocument/2006/relationships/image" Target="../media/image506.png"/><Relationship Id="rId9" Type="http://schemas.openxmlformats.org/officeDocument/2006/relationships/image" Target="../media/image511.png"/><Relationship Id="rId14" Type="http://schemas.openxmlformats.org/officeDocument/2006/relationships/image" Target="../media/image516.png"/><Relationship Id="rId22" Type="http://schemas.openxmlformats.org/officeDocument/2006/relationships/image" Target="../media/image524.png"/><Relationship Id="rId27" Type="http://schemas.openxmlformats.org/officeDocument/2006/relationships/image" Target="../media/image5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13" Type="http://schemas.openxmlformats.org/officeDocument/2006/relationships/image" Target="../media/image540.png"/><Relationship Id="rId18" Type="http://schemas.openxmlformats.org/officeDocument/2006/relationships/image" Target="../media/image545.png"/><Relationship Id="rId3" Type="http://schemas.openxmlformats.org/officeDocument/2006/relationships/image" Target="../media/image171.png"/><Relationship Id="rId21" Type="http://schemas.openxmlformats.org/officeDocument/2006/relationships/image" Target="../media/image548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17" Type="http://schemas.openxmlformats.org/officeDocument/2006/relationships/image" Target="../media/image544.png"/><Relationship Id="rId25" Type="http://schemas.openxmlformats.org/officeDocument/2006/relationships/image" Target="../media/image552.png"/><Relationship Id="rId2" Type="http://schemas.openxmlformats.org/officeDocument/2006/relationships/image" Target="../media/image1.png"/><Relationship Id="rId16" Type="http://schemas.openxmlformats.org/officeDocument/2006/relationships/image" Target="../media/image543.png"/><Relationship Id="rId20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11" Type="http://schemas.openxmlformats.org/officeDocument/2006/relationships/image" Target="../media/image538.png"/><Relationship Id="rId24" Type="http://schemas.openxmlformats.org/officeDocument/2006/relationships/image" Target="../media/image551.png"/><Relationship Id="rId5" Type="http://schemas.openxmlformats.org/officeDocument/2006/relationships/image" Target="../media/image532.png"/><Relationship Id="rId15" Type="http://schemas.openxmlformats.org/officeDocument/2006/relationships/image" Target="../media/image542.png"/><Relationship Id="rId23" Type="http://schemas.openxmlformats.org/officeDocument/2006/relationships/image" Target="../media/image550.png"/><Relationship Id="rId10" Type="http://schemas.openxmlformats.org/officeDocument/2006/relationships/image" Target="../media/image537.png"/><Relationship Id="rId19" Type="http://schemas.openxmlformats.org/officeDocument/2006/relationships/image" Target="../media/image546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Relationship Id="rId14" Type="http://schemas.openxmlformats.org/officeDocument/2006/relationships/image" Target="../media/image541.png"/><Relationship Id="rId22" Type="http://schemas.openxmlformats.org/officeDocument/2006/relationships/image" Target="../media/image5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7" Type="http://schemas.openxmlformats.org/officeDocument/2006/relationships/image" Target="../media/image558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7.png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13" Type="http://schemas.openxmlformats.org/officeDocument/2006/relationships/image" Target="../media/image573.png"/><Relationship Id="rId18" Type="http://schemas.openxmlformats.org/officeDocument/2006/relationships/image" Target="../media/image578.png"/><Relationship Id="rId26" Type="http://schemas.openxmlformats.org/officeDocument/2006/relationships/image" Target="../media/image586.jpg"/><Relationship Id="rId3" Type="http://schemas.openxmlformats.org/officeDocument/2006/relationships/image" Target="../media/image563.png"/><Relationship Id="rId21" Type="http://schemas.openxmlformats.org/officeDocument/2006/relationships/image" Target="../media/image581.png"/><Relationship Id="rId7" Type="http://schemas.openxmlformats.org/officeDocument/2006/relationships/image" Target="../media/image567.png"/><Relationship Id="rId12" Type="http://schemas.openxmlformats.org/officeDocument/2006/relationships/image" Target="../media/image572.png"/><Relationship Id="rId17" Type="http://schemas.openxmlformats.org/officeDocument/2006/relationships/image" Target="../media/image577.png"/><Relationship Id="rId25" Type="http://schemas.openxmlformats.org/officeDocument/2006/relationships/image" Target="../media/image585.jpg"/><Relationship Id="rId2" Type="http://schemas.openxmlformats.org/officeDocument/2006/relationships/image" Target="../media/image562.png"/><Relationship Id="rId16" Type="http://schemas.openxmlformats.org/officeDocument/2006/relationships/image" Target="../media/image576.png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6.png"/><Relationship Id="rId11" Type="http://schemas.openxmlformats.org/officeDocument/2006/relationships/image" Target="../media/image571.png"/><Relationship Id="rId24" Type="http://schemas.openxmlformats.org/officeDocument/2006/relationships/image" Target="../media/image584.jpg"/><Relationship Id="rId5" Type="http://schemas.openxmlformats.org/officeDocument/2006/relationships/image" Target="../media/image565.png"/><Relationship Id="rId15" Type="http://schemas.openxmlformats.org/officeDocument/2006/relationships/image" Target="../media/image575.png"/><Relationship Id="rId23" Type="http://schemas.openxmlformats.org/officeDocument/2006/relationships/image" Target="../media/image583.jpg"/><Relationship Id="rId10" Type="http://schemas.openxmlformats.org/officeDocument/2006/relationships/image" Target="../media/image570.png"/><Relationship Id="rId19" Type="http://schemas.openxmlformats.org/officeDocument/2006/relationships/image" Target="../media/image579.png"/><Relationship Id="rId4" Type="http://schemas.openxmlformats.org/officeDocument/2006/relationships/image" Target="../media/image564.png"/><Relationship Id="rId9" Type="http://schemas.openxmlformats.org/officeDocument/2006/relationships/image" Target="../media/image569.png"/><Relationship Id="rId14" Type="http://schemas.openxmlformats.org/officeDocument/2006/relationships/image" Target="../media/image574.png"/><Relationship Id="rId22" Type="http://schemas.openxmlformats.org/officeDocument/2006/relationships/image" Target="../media/image5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0" Type="http://schemas.openxmlformats.org/officeDocument/2006/relationships/image" Target="../media/image596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611.png"/><Relationship Id="rId18" Type="http://schemas.openxmlformats.org/officeDocument/2006/relationships/image" Target="../media/image616.png"/><Relationship Id="rId3" Type="http://schemas.openxmlformats.org/officeDocument/2006/relationships/image" Target="../media/image601.png"/><Relationship Id="rId21" Type="http://schemas.openxmlformats.org/officeDocument/2006/relationships/image" Target="../media/image619.png"/><Relationship Id="rId7" Type="http://schemas.openxmlformats.org/officeDocument/2006/relationships/image" Target="../media/image605.png"/><Relationship Id="rId12" Type="http://schemas.openxmlformats.org/officeDocument/2006/relationships/image" Target="../media/image610.png"/><Relationship Id="rId17" Type="http://schemas.openxmlformats.org/officeDocument/2006/relationships/image" Target="../media/image615.png"/><Relationship Id="rId2" Type="http://schemas.openxmlformats.org/officeDocument/2006/relationships/image" Target="../media/image588.png"/><Relationship Id="rId16" Type="http://schemas.openxmlformats.org/officeDocument/2006/relationships/image" Target="../media/image614.png"/><Relationship Id="rId20" Type="http://schemas.openxmlformats.org/officeDocument/2006/relationships/image" Target="../media/image6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4.png"/><Relationship Id="rId11" Type="http://schemas.openxmlformats.org/officeDocument/2006/relationships/image" Target="../media/image609.png"/><Relationship Id="rId5" Type="http://schemas.openxmlformats.org/officeDocument/2006/relationships/image" Target="../media/image603.png"/><Relationship Id="rId15" Type="http://schemas.openxmlformats.org/officeDocument/2006/relationships/image" Target="../media/image613.png"/><Relationship Id="rId10" Type="http://schemas.openxmlformats.org/officeDocument/2006/relationships/image" Target="../media/image608.png"/><Relationship Id="rId19" Type="http://schemas.openxmlformats.org/officeDocument/2006/relationships/image" Target="../media/image617.png"/><Relationship Id="rId4" Type="http://schemas.openxmlformats.org/officeDocument/2006/relationships/image" Target="../media/image602.png"/><Relationship Id="rId9" Type="http://schemas.openxmlformats.org/officeDocument/2006/relationships/image" Target="../media/image607.png"/><Relationship Id="rId14" Type="http://schemas.openxmlformats.org/officeDocument/2006/relationships/image" Target="../media/image6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png"/><Relationship Id="rId13" Type="http://schemas.openxmlformats.org/officeDocument/2006/relationships/image" Target="../media/image630.png"/><Relationship Id="rId3" Type="http://schemas.openxmlformats.org/officeDocument/2006/relationships/image" Target="../media/image620.png"/><Relationship Id="rId7" Type="http://schemas.openxmlformats.org/officeDocument/2006/relationships/image" Target="../media/image624.png"/><Relationship Id="rId12" Type="http://schemas.openxmlformats.org/officeDocument/2006/relationships/image" Target="../media/image629.png"/><Relationship Id="rId2" Type="http://schemas.openxmlformats.org/officeDocument/2006/relationships/image" Target="../media/image588.png"/><Relationship Id="rId16" Type="http://schemas.openxmlformats.org/officeDocument/2006/relationships/image" Target="../media/image6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3.png"/><Relationship Id="rId11" Type="http://schemas.openxmlformats.org/officeDocument/2006/relationships/image" Target="../media/image628.png"/><Relationship Id="rId5" Type="http://schemas.openxmlformats.org/officeDocument/2006/relationships/image" Target="../media/image622.png"/><Relationship Id="rId15" Type="http://schemas.openxmlformats.org/officeDocument/2006/relationships/image" Target="../media/image632.png"/><Relationship Id="rId10" Type="http://schemas.openxmlformats.org/officeDocument/2006/relationships/image" Target="../media/image627.png"/><Relationship Id="rId4" Type="http://schemas.openxmlformats.org/officeDocument/2006/relationships/image" Target="../media/image621.png"/><Relationship Id="rId9" Type="http://schemas.openxmlformats.org/officeDocument/2006/relationships/image" Target="../media/image626.png"/><Relationship Id="rId14" Type="http://schemas.openxmlformats.org/officeDocument/2006/relationships/image" Target="../media/image6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45.png"/><Relationship Id="rId3" Type="http://schemas.openxmlformats.org/officeDocument/2006/relationships/image" Target="../media/image635.png"/><Relationship Id="rId7" Type="http://schemas.openxmlformats.org/officeDocument/2006/relationships/image" Target="../media/image639.png"/><Relationship Id="rId12" Type="http://schemas.openxmlformats.org/officeDocument/2006/relationships/image" Target="../media/image644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8.png"/><Relationship Id="rId11" Type="http://schemas.openxmlformats.org/officeDocument/2006/relationships/image" Target="../media/image643.png"/><Relationship Id="rId5" Type="http://schemas.openxmlformats.org/officeDocument/2006/relationships/image" Target="../media/image637.png"/><Relationship Id="rId15" Type="http://schemas.openxmlformats.org/officeDocument/2006/relationships/image" Target="../media/image647.png"/><Relationship Id="rId10" Type="http://schemas.openxmlformats.org/officeDocument/2006/relationships/image" Target="../media/image642.png"/><Relationship Id="rId4" Type="http://schemas.openxmlformats.org/officeDocument/2006/relationships/image" Target="../media/image636.png"/><Relationship Id="rId9" Type="http://schemas.openxmlformats.org/officeDocument/2006/relationships/image" Target="../media/image641.png"/><Relationship Id="rId14" Type="http://schemas.openxmlformats.org/officeDocument/2006/relationships/image" Target="../media/image6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6.png"/><Relationship Id="rId21" Type="http://schemas.openxmlformats.org/officeDocument/2006/relationships/image" Target="../media/image71.png"/><Relationship Id="rId42" Type="http://schemas.openxmlformats.org/officeDocument/2006/relationships/image" Target="../media/image92.png"/><Relationship Id="rId47" Type="http://schemas.openxmlformats.org/officeDocument/2006/relationships/image" Target="../media/image97.png"/><Relationship Id="rId63" Type="http://schemas.openxmlformats.org/officeDocument/2006/relationships/image" Target="../media/image113.png"/><Relationship Id="rId68" Type="http://schemas.openxmlformats.org/officeDocument/2006/relationships/image" Target="../media/image118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9" Type="http://schemas.openxmlformats.org/officeDocument/2006/relationships/image" Target="../media/image79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37" Type="http://schemas.openxmlformats.org/officeDocument/2006/relationships/image" Target="../media/image87.png"/><Relationship Id="rId40" Type="http://schemas.openxmlformats.org/officeDocument/2006/relationships/image" Target="../media/image90.png"/><Relationship Id="rId45" Type="http://schemas.openxmlformats.org/officeDocument/2006/relationships/image" Target="../media/image95.png"/><Relationship Id="rId53" Type="http://schemas.openxmlformats.org/officeDocument/2006/relationships/image" Target="../media/image103.png"/><Relationship Id="rId58" Type="http://schemas.openxmlformats.org/officeDocument/2006/relationships/image" Target="../media/image108.png"/><Relationship Id="rId66" Type="http://schemas.openxmlformats.org/officeDocument/2006/relationships/image" Target="../media/image116.png"/><Relationship Id="rId5" Type="http://schemas.openxmlformats.org/officeDocument/2006/relationships/image" Target="../media/image55.png"/><Relationship Id="rId61" Type="http://schemas.openxmlformats.org/officeDocument/2006/relationships/image" Target="../media/image111.png"/><Relationship Id="rId19" Type="http://schemas.openxmlformats.org/officeDocument/2006/relationships/image" Target="../media/image6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43" Type="http://schemas.openxmlformats.org/officeDocument/2006/relationships/image" Target="../media/image93.png"/><Relationship Id="rId48" Type="http://schemas.openxmlformats.org/officeDocument/2006/relationships/image" Target="../media/image98.png"/><Relationship Id="rId56" Type="http://schemas.openxmlformats.org/officeDocument/2006/relationships/image" Target="../media/image106.png"/><Relationship Id="rId64" Type="http://schemas.openxmlformats.org/officeDocument/2006/relationships/image" Target="../media/image114.png"/><Relationship Id="rId69" Type="http://schemas.openxmlformats.org/officeDocument/2006/relationships/image" Target="../media/image119.png"/><Relationship Id="rId8" Type="http://schemas.openxmlformats.org/officeDocument/2006/relationships/image" Target="../media/image58.png"/><Relationship Id="rId51" Type="http://schemas.openxmlformats.org/officeDocument/2006/relationships/image" Target="../media/image101.png"/><Relationship Id="rId3" Type="http://schemas.openxmlformats.org/officeDocument/2006/relationships/image" Target="../media/image53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38" Type="http://schemas.openxmlformats.org/officeDocument/2006/relationships/image" Target="../media/image88.png"/><Relationship Id="rId46" Type="http://schemas.openxmlformats.org/officeDocument/2006/relationships/image" Target="../media/image96.png"/><Relationship Id="rId59" Type="http://schemas.openxmlformats.org/officeDocument/2006/relationships/image" Target="../media/image109.png"/><Relationship Id="rId67" Type="http://schemas.openxmlformats.org/officeDocument/2006/relationships/image" Target="../media/image117.png"/><Relationship Id="rId20" Type="http://schemas.openxmlformats.org/officeDocument/2006/relationships/image" Target="../media/image70.png"/><Relationship Id="rId41" Type="http://schemas.openxmlformats.org/officeDocument/2006/relationships/image" Target="../media/image91.png"/><Relationship Id="rId54" Type="http://schemas.openxmlformats.org/officeDocument/2006/relationships/image" Target="../media/image104.png"/><Relationship Id="rId6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36" Type="http://schemas.openxmlformats.org/officeDocument/2006/relationships/image" Target="../media/image86.png"/><Relationship Id="rId49" Type="http://schemas.openxmlformats.org/officeDocument/2006/relationships/image" Target="../media/image99.png"/><Relationship Id="rId57" Type="http://schemas.openxmlformats.org/officeDocument/2006/relationships/image" Target="../media/image107.png"/><Relationship Id="rId10" Type="http://schemas.openxmlformats.org/officeDocument/2006/relationships/image" Target="../media/image60.png"/><Relationship Id="rId31" Type="http://schemas.openxmlformats.org/officeDocument/2006/relationships/image" Target="../media/image81.png"/><Relationship Id="rId44" Type="http://schemas.openxmlformats.org/officeDocument/2006/relationships/image" Target="../media/image94.png"/><Relationship Id="rId52" Type="http://schemas.openxmlformats.org/officeDocument/2006/relationships/image" Target="../media/image102.png"/><Relationship Id="rId60" Type="http://schemas.openxmlformats.org/officeDocument/2006/relationships/image" Target="../media/image110.png"/><Relationship Id="rId65" Type="http://schemas.openxmlformats.org/officeDocument/2006/relationships/image" Target="../media/image11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9" Type="http://schemas.openxmlformats.org/officeDocument/2006/relationships/image" Target="../media/image89.png"/><Relationship Id="rId34" Type="http://schemas.openxmlformats.org/officeDocument/2006/relationships/image" Target="../media/image84.png"/><Relationship Id="rId50" Type="http://schemas.openxmlformats.org/officeDocument/2006/relationships/image" Target="../media/image100.png"/><Relationship Id="rId55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23.png"/><Relationship Id="rId12" Type="http://schemas.openxmlformats.org/officeDocument/2006/relationships/image" Target="../media/image144.png"/><Relationship Id="rId2" Type="http://schemas.openxmlformats.org/officeDocument/2006/relationships/image" Target="../media/image12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20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54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5675" y="909418"/>
            <a:ext cx="391197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125" dirty="0">
                <a:solidFill>
                  <a:srgbClr val="FFFFFF"/>
                </a:solidFill>
                <a:latin typeface="微软雅黑"/>
                <a:cs typeface="微软雅黑"/>
              </a:rPr>
              <a:t>拓扑排</a:t>
            </a:r>
            <a:r>
              <a:rPr sz="7250" dirty="0">
                <a:solidFill>
                  <a:srgbClr val="FFFFFF"/>
                </a:solidFill>
                <a:latin typeface="微软雅黑"/>
                <a:cs typeface="微软雅黑"/>
              </a:rPr>
              <a:t>序</a:t>
            </a:r>
            <a:endParaRPr sz="7250" dirty="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9867" y="2489538"/>
            <a:ext cx="16910685" cy="7265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 algn="just">
              <a:lnSpc>
                <a:spcPct val="150300"/>
              </a:lnSpc>
              <a:spcBef>
                <a:spcPts val="95"/>
              </a:spcBef>
              <a:buFont typeface="Wingdings"/>
              <a:buChar char=""/>
              <a:tabLst>
                <a:tab pos="578485" algn="l"/>
              </a:tabLst>
            </a:pPr>
            <a:r>
              <a:rPr sz="3950" spc="195" dirty="0">
                <a:solidFill>
                  <a:srgbClr val="FFFFFF"/>
                </a:solidFill>
                <a:latin typeface="黑体"/>
                <a:cs typeface="黑体"/>
              </a:rPr>
              <a:t>在大学学习的过程中，各门课程的学习是有先后顺序的，有些课程</a:t>
            </a:r>
            <a:r>
              <a:rPr sz="3950" spc="200" dirty="0">
                <a:solidFill>
                  <a:srgbClr val="FFFFFF"/>
                </a:solidFill>
                <a:latin typeface="黑体"/>
                <a:cs typeface="黑体"/>
              </a:rPr>
              <a:t>需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要 </a:t>
            </a:r>
            <a:r>
              <a:rPr sz="3950" spc="195" dirty="0">
                <a:solidFill>
                  <a:srgbClr val="FFFFFF"/>
                </a:solidFill>
                <a:latin typeface="黑体"/>
                <a:cs typeface="黑体"/>
              </a:rPr>
              <a:t>先修课程，有些则不需要；有些课程之间有先后的关系，有些课程</a:t>
            </a:r>
            <a:r>
              <a:rPr sz="3950" spc="200" dirty="0">
                <a:solidFill>
                  <a:srgbClr val="FFFFFF"/>
                </a:solidFill>
                <a:latin typeface="黑体"/>
                <a:cs typeface="黑体"/>
              </a:rPr>
              <a:t>则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可 </a:t>
            </a:r>
            <a:r>
              <a:rPr sz="3950" spc="195" dirty="0">
                <a:solidFill>
                  <a:srgbClr val="FFFFFF"/>
                </a:solidFill>
                <a:latin typeface="黑体"/>
                <a:cs typeface="黑体"/>
              </a:rPr>
              <a:t>以并行的进行。问题要求确定一个学习方案使得各门课程的学习能</a:t>
            </a:r>
            <a:r>
              <a:rPr sz="3950" spc="200" dirty="0">
                <a:solidFill>
                  <a:srgbClr val="FFFFFF"/>
                </a:solidFill>
                <a:latin typeface="黑体"/>
                <a:cs typeface="黑体"/>
              </a:rPr>
              <a:t>够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有 </a:t>
            </a:r>
            <a:r>
              <a:rPr sz="3950" spc="125" dirty="0">
                <a:solidFill>
                  <a:srgbClr val="FFFFFF"/>
                </a:solidFill>
                <a:latin typeface="黑体"/>
                <a:cs typeface="黑体"/>
              </a:rPr>
              <a:t>序进行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3950" dirty="0">
              <a:latin typeface="黑体"/>
              <a:cs typeface="黑体"/>
            </a:endParaRPr>
          </a:p>
          <a:p>
            <a:pPr marL="577850" indent="-565785" algn="just">
              <a:lnSpc>
                <a:spcPct val="100000"/>
              </a:lnSpc>
              <a:spcBef>
                <a:spcPts val="2385"/>
              </a:spcBef>
              <a:buFont typeface="Wingdings"/>
              <a:buChar char=""/>
              <a:tabLst>
                <a:tab pos="578485" algn="l"/>
              </a:tabLst>
            </a:pPr>
            <a:r>
              <a:rPr sz="3950" spc="125" dirty="0">
                <a:solidFill>
                  <a:srgbClr val="FFFFFF"/>
                </a:solidFill>
                <a:latin typeface="黑体"/>
                <a:cs typeface="黑体"/>
              </a:rPr>
              <a:t>拓扑排序问题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3950" dirty="0">
              <a:latin typeface="黑体"/>
              <a:cs typeface="黑体"/>
            </a:endParaRPr>
          </a:p>
          <a:p>
            <a:pPr marL="766445" marR="5080" indent="621665">
              <a:lnSpc>
                <a:spcPct val="149800"/>
              </a:lnSpc>
              <a:spcBef>
                <a:spcPts val="45"/>
              </a:spcBef>
            </a:pPr>
            <a:r>
              <a:rPr sz="3950" spc="260" dirty="0">
                <a:solidFill>
                  <a:srgbClr val="FFFFFF"/>
                </a:solidFill>
                <a:latin typeface="黑体"/>
                <a:cs typeface="黑体"/>
              </a:rPr>
              <a:t>对给定的</a:t>
            </a:r>
            <a:r>
              <a:rPr sz="3950" spc="260" dirty="0">
                <a:solidFill>
                  <a:srgbClr val="FFFFFF"/>
                </a:solidFill>
                <a:highlight>
                  <a:srgbClr val="808000"/>
                </a:highlight>
                <a:latin typeface="黑体"/>
                <a:cs typeface="黑体"/>
              </a:rPr>
              <a:t>无环有向</a:t>
            </a:r>
            <a:r>
              <a:rPr sz="3950" spc="260" dirty="0">
                <a:solidFill>
                  <a:srgbClr val="FFFFFF"/>
                </a:solidFill>
                <a:latin typeface="黑体"/>
                <a:cs typeface="黑体"/>
              </a:rPr>
              <a:t>图</a:t>
            </a:r>
            <a:r>
              <a:rPr sz="3950" spc="265" dirty="0">
                <a:solidFill>
                  <a:srgbClr val="FFFFFF"/>
                </a:solidFill>
                <a:latin typeface="黑体"/>
                <a:cs typeface="黑体"/>
              </a:rPr>
              <a:t>，要求按照某种顺序列出它的顶点序列，使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图 </a:t>
            </a:r>
            <a:r>
              <a:rPr sz="3950" spc="125" dirty="0">
                <a:solidFill>
                  <a:srgbClr val="FFFFFF"/>
                </a:solidFill>
                <a:latin typeface="黑体"/>
                <a:cs typeface="黑体"/>
              </a:rPr>
              <a:t>的每一条边的起点总在结束顶点之前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3950" dirty="0">
              <a:latin typeface="黑体"/>
              <a:cs typeface="黑体"/>
            </a:endParaRPr>
          </a:p>
          <a:p>
            <a:pPr marL="1388110">
              <a:lnSpc>
                <a:spcPct val="100000"/>
              </a:lnSpc>
              <a:spcBef>
                <a:spcPts val="2400"/>
              </a:spcBef>
            </a:pPr>
            <a:r>
              <a:rPr sz="3950" spc="125" dirty="0">
                <a:solidFill>
                  <a:srgbClr val="FFFFFF"/>
                </a:solidFill>
                <a:latin typeface="黑体"/>
                <a:cs typeface="黑体"/>
              </a:rPr>
              <a:t>把图结构转换为线性结构后，仍能满足节点的先后顺序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395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7687" y="726963"/>
            <a:ext cx="1421447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125" dirty="0">
                <a:solidFill>
                  <a:srgbClr val="FFFFFF"/>
                </a:solidFill>
                <a:latin typeface="微软雅黑"/>
                <a:cs typeface="微软雅黑"/>
              </a:rPr>
              <a:t>生成组合对象的算法——生成排</a:t>
            </a:r>
            <a:r>
              <a:rPr sz="7250" dirty="0">
                <a:solidFill>
                  <a:srgbClr val="FFFFFF"/>
                </a:solidFill>
                <a:latin typeface="微软雅黑"/>
                <a:cs typeface="微软雅黑"/>
              </a:rPr>
              <a:t>列</a:t>
            </a:r>
            <a:endParaRPr sz="7250">
              <a:latin typeface="微软雅黑"/>
              <a:cs typeface="微软雅黑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3373244-38B0-DEA7-8F97-28AEF8F1B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2144348"/>
            <a:ext cx="15468600" cy="84506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5675" y="909418"/>
            <a:ext cx="1421447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125" dirty="0">
                <a:solidFill>
                  <a:srgbClr val="FFFFFF"/>
                </a:solidFill>
                <a:latin typeface="微软雅黑"/>
                <a:cs typeface="微软雅黑"/>
              </a:rPr>
              <a:t>生成组合对象的算法——生成子</a:t>
            </a:r>
            <a:r>
              <a:rPr sz="7250" dirty="0">
                <a:solidFill>
                  <a:srgbClr val="FFFFFF"/>
                </a:solidFill>
                <a:latin typeface="微软雅黑"/>
                <a:cs typeface="微软雅黑"/>
              </a:rPr>
              <a:t>集</a:t>
            </a:r>
            <a:endParaRPr sz="725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4049" y="2743455"/>
            <a:ext cx="17265015" cy="6150610"/>
          </a:xfrm>
          <a:prstGeom prst="rect">
            <a:avLst/>
          </a:prstGeom>
        </p:spPr>
        <p:txBody>
          <a:bodyPr vert="horz" wrap="square" lIns="0" tIns="363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60"/>
              </a:spcBef>
            </a:pPr>
            <a:r>
              <a:rPr sz="4450" spc="31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4450" spc="120" dirty="0">
                <a:solidFill>
                  <a:srgbClr val="FFFFFF"/>
                </a:solidFill>
                <a:latin typeface="黑体"/>
                <a:cs typeface="黑体"/>
              </a:rPr>
              <a:t>、生成子</a:t>
            </a:r>
            <a:r>
              <a:rPr sz="4450" dirty="0">
                <a:solidFill>
                  <a:srgbClr val="FFFFFF"/>
                </a:solidFill>
                <a:latin typeface="黑体"/>
                <a:cs typeface="黑体"/>
              </a:rPr>
              <a:t>集</a:t>
            </a:r>
            <a:endParaRPr sz="4450">
              <a:latin typeface="黑体"/>
              <a:cs typeface="黑体"/>
            </a:endParaRPr>
          </a:p>
          <a:p>
            <a:pPr marL="577850" indent="-565785" algn="just">
              <a:lnSpc>
                <a:spcPct val="100000"/>
              </a:lnSpc>
              <a:spcBef>
                <a:spcPts val="2760"/>
              </a:spcBef>
              <a:buFont typeface="Arial"/>
              <a:buChar char="•"/>
              <a:tabLst>
                <a:tab pos="578485" algn="l"/>
              </a:tabLst>
            </a:pPr>
            <a:r>
              <a:rPr sz="4450" spc="120" dirty="0">
                <a:solidFill>
                  <a:srgbClr val="FFFFFF"/>
                </a:solidFill>
                <a:latin typeface="黑体"/>
                <a:cs typeface="黑体"/>
              </a:rPr>
              <a:t>集合</a:t>
            </a:r>
            <a:r>
              <a:rPr sz="4450" spc="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50" spc="120" dirty="0">
                <a:solidFill>
                  <a:srgbClr val="FFFFFF"/>
                </a:solidFill>
                <a:latin typeface="黑体"/>
                <a:cs typeface="黑体"/>
              </a:rPr>
              <a:t>的“幂集”是指以集合</a:t>
            </a:r>
            <a:r>
              <a:rPr sz="4450" spc="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50" spc="120" dirty="0">
                <a:solidFill>
                  <a:srgbClr val="FFFFFF"/>
                </a:solidFill>
                <a:latin typeface="黑体"/>
                <a:cs typeface="黑体"/>
              </a:rPr>
              <a:t>的所有子集为元素组成的集合</a:t>
            </a:r>
            <a:r>
              <a:rPr sz="4450" dirty="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4450">
              <a:latin typeface="黑体"/>
              <a:cs typeface="黑体"/>
            </a:endParaRPr>
          </a:p>
          <a:p>
            <a:pPr marL="577850" indent="-565785" algn="just">
              <a:lnSpc>
                <a:spcPct val="100000"/>
              </a:lnSpc>
              <a:spcBef>
                <a:spcPts val="2675"/>
              </a:spcBef>
              <a:buFont typeface="Arial"/>
              <a:buChar char="•"/>
              <a:tabLst>
                <a:tab pos="578485" algn="l"/>
              </a:tabLst>
            </a:pPr>
            <a:r>
              <a:rPr sz="4450" spc="120" dirty="0">
                <a:solidFill>
                  <a:srgbClr val="FFFFFF"/>
                </a:solidFill>
                <a:latin typeface="黑体"/>
                <a:cs typeface="黑体"/>
              </a:rPr>
              <a:t>降低规模的减治法可以用来求幂集</a:t>
            </a:r>
            <a:r>
              <a:rPr sz="4450" dirty="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4450">
              <a:latin typeface="黑体"/>
              <a:cs typeface="黑体"/>
            </a:endParaRPr>
          </a:p>
          <a:p>
            <a:pPr marL="577850" marR="5080" indent="-565785" algn="just">
              <a:lnSpc>
                <a:spcPct val="149800"/>
              </a:lnSpc>
              <a:spcBef>
                <a:spcPts val="15"/>
              </a:spcBef>
              <a:buFont typeface="Arial"/>
              <a:buChar char="•"/>
              <a:tabLst>
                <a:tab pos="578485" algn="l"/>
              </a:tabLst>
            </a:pPr>
            <a:r>
              <a:rPr sz="4450" spc="260" dirty="0">
                <a:solidFill>
                  <a:srgbClr val="FFFFFF"/>
                </a:solidFill>
                <a:latin typeface="黑体"/>
                <a:cs typeface="黑体"/>
              </a:rPr>
              <a:t>减治法的缺点也是在求解规模为</a:t>
            </a:r>
            <a:r>
              <a:rPr sz="4450" spc="-37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450" spc="260" dirty="0">
                <a:solidFill>
                  <a:srgbClr val="FFFFFF"/>
                </a:solidFill>
                <a:latin typeface="黑体"/>
                <a:cs typeface="黑体"/>
              </a:rPr>
              <a:t>的问题时，需</a:t>
            </a:r>
            <a:r>
              <a:rPr sz="4450" spc="265" dirty="0">
                <a:solidFill>
                  <a:srgbClr val="FFFFFF"/>
                </a:solidFill>
                <a:latin typeface="黑体"/>
                <a:cs typeface="黑体"/>
              </a:rPr>
              <a:t>要得到规模为</a:t>
            </a:r>
            <a:r>
              <a:rPr sz="4450" spc="30" dirty="0">
                <a:solidFill>
                  <a:srgbClr val="FFFFFF"/>
                </a:solidFill>
                <a:latin typeface="Arial"/>
                <a:cs typeface="Arial"/>
              </a:rPr>
              <a:t>n-1  </a:t>
            </a:r>
            <a:r>
              <a:rPr sz="4450" spc="240" dirty="0">
                <a:solidFill>
                  <a:srgbClr val="FFFFFF"/>
                </a:solidFill>
                <a:latin typeface="黑体"/>
                <a:cs typeface="黑体"/>
              </a:rPr>
              <a:t>的问题的解。这一过程是可</a:t>
            </a:r>
            <a:r>
              <a:rPr sz="4450" spc="245" dirty="0">
                <a:solidFill>
                  <a:srgbClr val="FFFFFF"/>
                </a:solidFill>
                <a:latin typeface="黑体"/>
                <a:cs typeface="黑体"/>
              </a:rPr>
              <a:t>以避免的，使用位串法求解集合幂</a:t>
            </a:r>
            <a:r>
              <a:rPr sz="4450" dirty="0">
                <a:solidFill>
                  <a:srgbClr val="FFFFFF"/>
                </a:solidFill>
                <a:latin typeface="黑体"/>
                <a:cs typeface="黑体"/>
              </a:rPr>
              <a:t>集 </a:t>
            </a:r>
            <a:r>
              <a:rPr sz="4450" spc="120" dirty="0">
                <a:solidFill>
                  <a:srgbClr val="FFFFFF"/>
                </a:solidFill>
                <a:latin typeface="黑体"/>
                <a:cs typeface="黑体"/>
              </a:rPr>
              <a:t>就是其中的一种解决方案</a:t>
            </a:r>
            <a:r>
              <a:rPr sz="4450" dirty="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445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03847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减常因子算法——俄式乘</a:t>
            </a:r>
            <a:r>
              <a:rPr sz="6600" dirty="0">
                <a:latin typeface="微软雅黑"/>
                <a:cs typeface="微软雅黑"/>
              </a:rPr>
              <a:t>法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6741" y="276632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1709" y="2661468"/>
            <a:ext cx="2362085" cy="619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65262" y="2706200"/>
            <a:ext cx="355842" cy="566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8960" y="2661468"/>
            <a:ext cx="2943219" cy="6197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6124" y="3720022"/>
            <a:ext cx="188716" cy="188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5646" y="3556038"/>
            <a:ext cx="551009" cy="535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6111" y="3680955"/>
            <a:ext cx="293572" cy="341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29976" y="3907713"/>
            <a:ext cx="184612" cy="1772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60064" y="3680955"/>
            <a:ext cx="454802" cy="3419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07443" y="3538866"/>
            <a:ext cx="3665281" cy="5568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5112" y="3680955"/>
            <a:ext cx="293572" cy="3419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28001" y="3684641"/>
            <a:ext cx="296765" cy="2965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89237" y="3680955"/>
            <a:ext cx="454802" cy="3419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16124" y="4503768"/>
            <a:ext cx="188716" cy="188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9394" y="4325061"/>
            <a:ext cx="538245" cy="5500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6111" y="4464701"/>
            <a:ext cx="293572" cy="3419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16468" y="4319177"/>
            <a:ext cx="4348014" cy="55837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6575" y="5476294"/>
            <a:ext cx="550025" cy="5490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1449" y="5616918"/>
            <a:ext cx="293572" cy="3419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11816" y="5475309"/>
            <a:ext cx="2584486" cy="5564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72137" y="6788882"/>
            <a:ext cx="340691" cy="306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27693" y="6749616"/>
            <a:ext cx="334796" cy="3347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91826" y="6789133"/>
            <a:ext cx="444007" cy="3026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82352" y="6816849"/>
            <a:ext cx="366460" cy="19860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83070" y="6409836"/>
            <a:ext cx="340691" cy="3068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77186" y="6868764"/>
            <a:ext cx="368292" cy="970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614074" y="7025398"/>
            <a:ext cx="270253" cy="4030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038626" y="6749616"/>
            <a:ext cx="334796" cy="3347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514047" y="6688759"/>
            <a:ext cx="270253" cy="4030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782510" y="6788882"/>
            <a:ext cx="473702" cy="3068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56575" y="7586177"/>
            <a:ext cx="550025" cy="54904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11449" y="7726801"/>
            <a:ext cx="293572" cy="34191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11816" y="7585192"/>
            <a:ext cx="2584486" cy="55641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54360" y="8773114"/>
            <a:ext cx="340691" cy="306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09917" y="8733849"/>
            <a:ext cx="334796" cy="33479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74050" y="8773366"/>
            <a:ext cx="444007" cy="3026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64576" y="8801082"/>
            <a:ext cx="366460" cy="19860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63702" y="8544902"/>
            <a:ext cx="265782" cy="24054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012240" y="8602491"/>
            <a:ext cx="284577" cy="8767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07560" y="8471606"/>
            <a:ext cx="205993" cy="31122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759409" y="8852913"/>
            <a:ext cx="798645" cy="9709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40553" y="9018709"/>
            <a:ext cx="213846" cy="31122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651204" y="8733849"/>
            <a:ext cx="334796" cy="3347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126624" y="8672992"/>
            <a:ext cx="270253" cy="40302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395087" y="8773114"/>
            <a:ext cx="473702" cy="3068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976012" y="8710530"/>
            <a:ext cx="366460" cy="37946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449505" y="8773114"/>
            <a:ext cx="473702" cy="30682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74742" y="9488151"/>
            <a:ext cx="538245" cy="55002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12192" y="9566671"/>
            <a:ext cx="259458" cy="40302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20002" y="9627539"/>
            <a:ext cx="334796" cy="33479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84134" y="9667046"/>
            <a:ext cx="444007" cy="30265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74660" y="9694772"/>
            <a:ext cx="366460" cy="19860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75378" y="9666794"/>
            <a:ext cx="473702" cy="30682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4318" y="9483731"/>
            <a:ext cx="4348014" cy="55689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03847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减常因子算法——俄式乘</a:t>
            </a:r>
            <a:r>
              <a:rPr sz="6600" dirty="0">
                <a:latin typeface="微软雅黑"/>
                <a:cs typeface="微软雅黑"/>
              </a:rPr>
              <a:t>法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39145" y="2192729"/>
            <a:ext cx="4082849" cy="615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4957" y="2228623"/>
            <a:ext cx="1024775" cy="510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10359" y="2355080"/>
            <a:ext cx="329895" cy="329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9038" y="2228623"/>
            <a:ext cx="673696" cy="510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8965" y="3374473"/>
            <a:ext cx="2887723" cy="38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94889" y="3214059"/>
            <a:ext cx="1202026" cy="6186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17434" y="3623219"/>
            <a:ext cx="139681" cy="1385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34171" y="3785423"/>
            <a:ext cx="12370408" cy="964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48692" y="4066263"/>
            <a:ext cx="7376927" cy="510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76246" y="4192720"/>
            <a:ext cx="329895" cy="3296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64926" y="4066263"/>
            <a:ext cx="1802981" cy="5104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034816" y="4192720"/>
            <a:ext cx="329895" cy="3296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49453" y="4064064"/>
            <a:ext cx="1011141" cy="5123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33499" y="4878165"/>
            <a:ext cx="7183697" cy="5126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84106" y="5006831"/>
            <a:ext cx="329895" cy="3296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998742" y="4878176"/>
            <a:ext cx="2134908" cy="512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189786" y="5006831"/>
            <a:ext cx="329895" cy="3296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8737" y="4878176"/>
            <a:ext cx="2513211" cy="51238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59184" y="5692287"/>
            <a:ext cx="3171285" cy="5123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16467" y="6508597"/>
            <a:ext cx="3033363" cy="5104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23368" y="7320509"/>
            <a:ext cx="5197077" cy="51238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2425" y="8134621"/>
            <a:ext cx="2988045" cy="51238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38175" y="8136830"/>
            <a:ext cx="1782270" cy="5101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8606" y="8670091"/>
            <a:ext cx="1891670" cy="964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51790" y="8950931"/>
            <a:ext cx="1965510" cy="5104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42998" y="9726949"/>
            <a:ext cx="5849444" cy="62254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78360" y="9765053"/>
            <a:ext cx="337078" cy="5030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99250" y="9741305"/>
            <a:ext cx="1205889" cy="6037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87738" y="9765053"/>
            <a:ext cx="337078" cy="5030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687307" y="9723630"/>
            <a:ext cx="5182994" cy="62310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873096" y="10138109"/>
            <a:ext cx="131985" cy="1309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20916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减常因子算法——约瑟夫斯问</a:t>
            </a:r>
            <a:r>
              <a:rPr sz="6600" dirty="0">
                <a:latin typeface="微软雅黑"/>
                <a:cs typeface="微软雅黑"/>
              </a:rPr>
              <a:t>题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6741" y="2436491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1154" y="2329981"/>
            <a:ext cx="3525463" cy="622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21169" y="3403467"/>
            <a:ext cx="4150889" cy="619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4246" y="3438806"/>
            <a:ext cx="220569" cy="5052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06111" y="3398493"/>
            <a:ext cx="11789567" cy="6291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1888" y="4284560"/>
            <a:ext cx="16886428" cy="6247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3856" y="5162900"/>
            <a:ext cx="17035355" cy="623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4716" y="6045648"/>
            <a:ext cx="16893611" cy="6220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55636" y="6925087"/>
            <a:ext cx="16855507" cy="627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31888" y="7806735"/>
            <a:ext cx="16863245" cy="6242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4161" y="8691693"/>
            <a:ext cx="4796712" cy="6192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40108" y="8728697"/>
            <a:ext cx="603479" cy="5123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37752" y="8691704"/>
            <a:ext cx="11380574" cy="6208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1407" y="9573907"/>
            <a:ext cx="14185997" cy="625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20916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减常因子算法——约瑟夫斯问</a:t>
            </a:r>
            <a:r>
              <a:rPr sz="6600" dirty="0">
                <a:latin typeface="微软雅黑"/>
                <a:cs typeface="微软雅黑"/>
              </a:rPr>
              <a:t>题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6741" y="276632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1154" y="2658704"/>
            <a:ext cx="6645619" cy="623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23378" y="3956162"/>
            <a:ext cx="1192529" cy="6186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6001" y="4117131"/>
            <a:ext cx="326314" cy="380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1353" y="3960026"/>
            <a:ext cx="1205219" cy="6148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69158" y="3992611"/>
            <a:ext cx="220569" cy="5052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4897" y="4372233"/>
            <a:ext cx="203732" cy="195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5916" y="3994820"/>
            <a:ext cx="337078" cy="503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27319" y="4372233"/>
            <a:ext cx="203732" cy="1954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16914" y="4365050"/>
            <a:ext cx="445578" cy="1382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88554" y="4372233"/>
            <a:ext cx="203732" cy="195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85028" y="4117131"/>
            <a:ext cx="326314" cy="380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09824" y="3953408"/>
            <a:ext cx="9375567" cy="6253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900712" y="3992611"/>
            <a:ext cx="220569" cy="5052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01299" y="3985428"/>
            <a:ext cx="615363" cy="5745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8579" y="4837810"/>
            <a:ext cx="4658465" cy="6236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4918" y="4998779"/>
            <a:ext cx="507691" cy="3806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22631" y="4837266"/>
            <a:ext cx="10782582" cy="6208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17860" y="5730516"/>
            <a:ext cx="621447" cy="6114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51729" y="5745961"/>
            <a:ext cx="1986295" cy="6589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62976" y="5720014"/>
            <a:ext cx="13751487" cy="62089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5815" y="6604427"/>
            <a:ext cx="3527662" cy="61591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47470" y="6627609"/>
            <a:ext cx="2020325" cy="6589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8546" y="6812870"/>
            <a:ext cx="349769" cy="23656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77244" y="6637556"/>
            <a:ext cx="586725" cy="51238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68154" y="6998394"/>
            <a:ext cx="206485" cy="2089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01656" y="7486075"/>
            <a:ext cx="4083394" cy="6153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10724" y="7643725"/>
            <a:ext cx="326314" cy="3806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61855" y="7898827"/>
            <a:ext cx="203732" cy="1954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56245" y="7643725"/>
            <a:ext cx="507691" cy="3806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38782" y="7483866"/>
            <a:ext cx="4225274" cy="61923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20916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减常因子算法——约瑟夫斯问</a:t>
            </a:r>
            <a:r>
              <a:rPr sz="6600" dirty="0">
                <a:latin typeface="微软雅黑"/>
                <a:cs typeface="微软雅黑"/>
              </a:rPr>
              <a:t>题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6741" y="2766324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1154" y="2659814"/>
            <a:ext cx="4686621" cy="622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6741" y="3784094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1709" y="3678683"/>
            <a:ext cx="2948737" cy="623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8509" y="3839097"/>
            <a:ext cx="326314" cy="38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4457" y="3679783"/>
            <a:ext cx="1969207" cy="6220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5518" y="5269954"/>
            <a:ext cx="188716" cy="1887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80130" y="5269902"/>
            <a:ext cx="340691" cy="306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55299" y="5297880"/>
            <a:ext cx="366460" cy="1986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81785" y="5169779"/>
            <a:ext cx="270253" cy="40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66939" y="5157748"/>
            <a:ext cx="305351" cy="4189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39553" y="5087813"/>
            <a:ext cx="5145843" cy="5578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5518" y="6174639"/>
            <a:ext cx="188716" cy="1887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80130" y="5992005"/>
            <a:ext cx="1071276" cy="5510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72704" y="6180230"/>
            <a:ext cx="314189" cy="2145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06202" y="5992005"/>
            <a:ext cx="1588611" cy="55100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74133" y="6033229"/>
            <a:ext cx="253322" cy="2525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27958" y="6024895"/>
            <a:ext cx="765840" cy="45259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35518" y="7408109"/>
            <a:ext cx="188716" cy="1887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81365" y="7311850"/>
            <a:ext cx="185837" cy="4953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88051" y="7270763"/>
            <a:ext cx="219207" cy="52965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72610" y="7408308"/>
            <a:ext cx="306577" cy="3026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54455" y="7589915"/>
            <a:ext cx="137493" cy="1887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5453" y="7307934"/>
            <a:ext cx="270253" cy="403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56838" y="7270763"/>
            <a:ext cx="219207" cy="5296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33277" y="7436035"/>
            <a:ext cx="366460" cy="19860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35230" y="7311850"/>
            <a:ext cx="185837" cy="4953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24697" y="7089051"/>
            <a:ext cx="251112" cy="89311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2398" y="7179843"/>
            <a:ext cx="241238" cy="23792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27571" y="7487856"/>
            <a:ext cx="284525" cy="970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51654" y="7653651"/>
            <a:ext cx="213846" cy="31122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39205" y="7589915"/>
            <a:ext cx="137493" cy="1887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70203" y="7307934"/>
            <a:ext cx="270253" cy="4030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48980" y="7089051"/>
            <a:ext cx="251112" cy="89311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62643" y="7372718"/>
            <a:ext cx="296765" cy="29651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25666" y="7307934"/>
            <a:ext cx="270253" cy="4030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37894" y="7486839"/>
            <a:ext cx="366460" cy="967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49188" y="7307934"/>
            <a:ext cx="259458" cy="40302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35518" y="8371954"/>
            <a:ext cx="188716" cy="18871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81365" y="8275695"/>
            <a:ext cx="185837" cy="4953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88051" y="8234608"/>
            <a:ext cx="219207" cy="52965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83898" y="8271779"/>
            <a:ext cx="270253" cy="4030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61931" y="8259507"/>
            <a:ext cx="314681" cy="41529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31410" y="8553760"/>
            <a:ext cx="137493" cy="18877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62408" y="8271779"/>
            <a:ext cx="270253" cy="40302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33793" y="8234608"/>
            <a:ext cx="219207" cy="52965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10231" y="8399880"/>
            <a:ext cx="366460" cy="19860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12185" y="8275695"/>
            <a:ext cx="185837" cy="49530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18870" y="8234608"/>
            <a:ext cx="219207" cy="52965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98519" y="8259507"/>
            <a:ext cx="314681" cy="41529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67997" y="8553760"/>
            <a:ext cx="137493" cy="18877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98995" y="8271779"/>
            <a:ext cx="270253" cy="40302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70380" y="8234608"/>
            <a:ext cx="219207" cy="52965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53216" y="8336563"/>
            <a:ext cx="296765" cy="29651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16238" y="8271779"/>
            <a:ext cx="270253" cy="40302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28467" y="8450684"/>
            <a:ext cx="366460" cy="9675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39760" y="8271779"/>
            <a:ext cx="259458" cy="40302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008746" y="3304349"/>
            <a:ext cx="1133420" cy="112776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6330415" y="4595840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2</a:t>
            </a:r>
            <a:endParaRPr sz="59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6110095" y="6644447"/>
            <a:ext cx="1133410" cy="112776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6454023" y="6704979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3</a:t>
            </a:r>
            <a:endParaRPr sz="5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4352674" y="8165616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4</a:t>
            </a:r>
            <a:endParaRPr sz="59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1900381" y="6874115"/>
            <a:ext cx="1133410" cy="112776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853433" y="4446388"/>
            <a:ext cx="1399517" cy="130663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2244309" y="6934658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5</a:t>
            </a:r>
            <a:endParaRPr sz="59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3933670" y="7993861"/>
            <a:ext cx="1399517" cy="130663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2291312" y="4790850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6</a:t>
            </a:r>
            <a:endParaRPr sz="59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1774353" y="4634277"/>
            <a:ext cx="1399517" cy="130663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266372" y="2513012"/>
            <a:ext cx="618490" cy="605790"/>
          </a:xfrm>
          <a:custGeom>
            <a:avLst/>
            <a:gdLst/>
            <a:ahLst/>
            <a:cxnLst/>
            <a:rect l="l" t="t" r="r" b="b"/>
            <a:pathLst>
              <a:path w="618490" h="605789">
                <a:moveTo>
                  <a:pt x="516424" y="605636"/>
                </a:moveTo>
                <a:lnTo>
                  <a:pt x="101777" y="605636"/>
                </a:lnTo>
                <a:lnTo>
                  <a:pt x="62068" y="597911"/>
                </a:lnTo>
                <a:lnTo>
                  <a:pt x="29743" y="576379"/>
                </a:lnTo>
                <a:lnTo>
                  <a:pt x="7991" y="544344"/>
                </a:lnTo>
                <a:lnTo>
                  <a:pt x="0" y="505115"/>
                </a:lnTo>
                <a:lnTo>
                  <a:pt x="0" y="100520"/>
                </a:lnTo>
                <a:lnTo>
                  <a:pt x="7991" y="61185"/>
                </a:lnTo>
                <a:lnTo>
                  <a:pt x="29743" y="29115"/>
                </a:lnTo>
                <a:lnTo>
                  <a:pt x="62068" y="7618"/>
                </a:lnTo>
                <a:lnTo>
                  <a:pt x="101777" y="0"/>
                </a:lnTo>
                <a:lnTo>
                  <a:pt x="516424" y="0"/>
                </a:lnTo>
                <a:lnTo>
                  <a:pt x="556114" y="7618"/>
                </a:lnTo>
                <a:lnTo>
                  <a:pt x="588433" y="29115"/>
                </a:lnTo>
                <a:lnTo>
                  <a:pt x="610192" y="61185"/>
                </a:lnTo>
                <a:lnTo>
                  <a:pt x="618201" y="100520"/>
                </a:lnTo>
                <a:lnTo>
                  <a:pt x="618201" y="505115"/>
                </a:lnTo>
                <a:lnTo>
                  <a:pt x="610192" y="544344"/>
                </a:lnTo>
                <a:lnTo>
                  <a:pt x="588433" y="576379"/>
                </a:lnTo>
                <a:lnTo>
                  <a:pt x="556114" y="597911"/>
                </a:lnTo>
                <a:lnTo>
                  <a:pt x="516424" y="605636"/>
                </a:lnTo>
                <a:close/>
              </a:path>
            </a:pathLst>
          </a:custGeom>
          <a:solidFill>
            <a:srgbClr val="0F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256066" y="2501976"/>
            <a:ext cx="638810" cy="627380"/>
          </a:xfrm>
          <a:custGeom>
            <a:avLst/>
            <a:gdLst/>
            <a:ahLst/>
            <a:cxnLst/>
            <a:rect l="l" t="t" r="r" b="b"/>
            <a:pathLst>
              <a:path w="638809" h="627380">
                <a:moveTo>
                  <a:pt x="544551" y="1270"/>
                </a:moveTo>
                <a:lnTo>
                  <a:pt x="94230" y="1270"/>
                </a:lnTo>
                <a:lnTo>
                  <a:pt x="99811" y="0"/>
                </a:lnTo>
                <a:lnTo>
                  <a:pt x="538970" y="0"/>
                </a:lnTo>
                <a:lnTo>
                  <a:pt x="544551" y="1270"/>
                </a:lnTo>
                <a:close/>
              </a:path>
              <a:path w="638809" h="627380">
                <a:moveTo>
                  <a:pt x="21041" y="105410"/>
                </a:moveTo>
                <a:lnTo>
                  <a:pt x="54" y="105410"/>
                </a:lnTo>
                <a:lnTo>
                  <a:pt x="505" y="99060"/>
                </a:lnTo>
                <a:lnTo>
                  <a:pt x="11017" y="62230"/>
                </a:lnTo>
                <a:lnTo>
                  <a:pt x="16190" y="53340"/>
                </a:lnTo>
                <a:lnTo>
                  <a:pt x="19101" y="48260"/>
                </a:lnTo>
                <a:lnTo>
                  <a:pt x="21918" y="44450"/>
                </a:lnTo>
                <a:lnTo>
                  <a:pt x="25216" y="40640"/>
                </a:lnTo>
                <a:lnTo>
                  <a:pt x="28713" y="35560"/>
                </a:lnTo>
                <a:lnTo>
                  <a:pt x="32399" y="31750"/>
                </a:lnTo>
                <a:lnTo>
                  <a:pt x="36263" y="27940"/>
                </a:lnTo>
                <a:lnTo>
                  <a:pt x="40305" y="25400"/>
                </a:lnTo>
                <a:lnTo>
                  <a:pt x="44503" y="21590"/>
                </a:lnTo>
                <a:lnTo>
                  <a:pt x="49289" y="17780"/>
                </a:lnTo>
                <a:lnTo>
                  <a:pt x="53822" y="15240"/>
                </a:lnTo>
                <a:lnTo>
                  <a:pt x="58053" y="12700"/>
                </a:lnTo>
                <a:lnTo>
                  <a:pt x="62859" y="10160"/>
                </a:lnTo>
                <a:lnTo>
                  <a:pt x="68272" y="7620"/>
                </a:lnTo>
                <a:lnTo>
                  <a:pt x="72859" y="6350"/>
                </a:lnTo>
                <a:lnTo>
                  <a:pt x="78544" y="3810"/>
                </a:lnTo>
                <a:lnTo>
                  <a:pt x="83340" y="2540"/>
                </a:lnTo>
                <a:lnTo>
                  <a:pt x="88732" y="1270"/>
                </a:lnTo>
                <a:lnTo>
                  <a:pt x="550038" y="1270"/>
                </a:lnTo>
                <a:lnTo>
                  <a:pt x="555441" y="2540"/>
                </a:lnTo>
                <a:lnTo>
                  <a:pt x="560236" y="3810"/>
                </a:lnTo>
                <a:lnTo>
                  <a:pt x="565430" y="6350"/>
                </a:lnTo>
                <a:lnTo>
                  <a:pt x="570979" y="7620"/>
                </a:lnTo>
                <a:lnTo>
                  <a:pt x="575461" y="10160"/>
                </a:lnTo>
                <a:lnTo>
                  <a:pt x="580278" y="12700"/>
                </a:lnTo>
                <a:lnTo>
                  <a:pt x="584958" y="15240"/>
                </a:lnTo>
                <a:lnTo>
                  <a:pt x="589492" y="17780"/>
                </a:lnTo>
                <a:lnTo>
                  <a:pt x="592675" y="20320"/>
                </a:lnTo>
                <a:lnTo>
                  <a:pt x="102449" y="20320"/>
                </a:lnTo>
                <a:lnTo>
                  <a:pt x="97392" y="21590"/>
                </a:lnTo>
                <a:lnTo>
                  <a:pt x="93444" y="21590"/>
                </a:lnTo>
                <a:lnTo>
                  <a:pt x="88554" y="22860"/>
                </a:lnTo>
                <a:lnTo>
                  <a:pt x="89057" y="22860"/>
                </a:lnTo>
                <a:lnTo>
                  <a:pt x="84261" y="24130"/>
                </a:lnTo>
                <a:lnTo>
                  <a:pt x="84753" y="24130"/>
                </a:lnTo>
                <a:lnTo>
                  <a:pt x="80063" y="25400"/>
                </a:lnTo>
                <a:lnTo>
                  <a:pt x="80544" y="25400"/>
                </a:lnTo>
                <a:lnTo>
                  <a:pt x="75958" y="27940"/>
                </a:lnTo>
                <a:lnTo>
                  <a:pt x="76429" y="27940"/>
                </a:lnTo>
                <a:lnTo>
                  <a:pt x="71948" y="29210"/>
                </a:lnTo>
                <a:lnTo>
                  <a:pt x="72408" y="29210"/>
                </a:lnTo>
                <a:lnTo>
                  <a:pt x="68052" y="31750"/>
                </a:lnTo>
                <a:lnTo>
                  <a:pt x="68492" y="31750"/>
                </a:lnTo>
                <a:lnTo>
                  <a:pt x="64262" y="33020"/>
                </a:lnTo>
                <a:lnTo>
                  <a:pt x="64691" y="33020"/>
                </a:lnTo>
                <a:lnTo>
                  <a:pt x="60587" y="35560"/>
                </a:lnTo>
                <a:lnTo>
                  <a:pt x="61005" y="35560"/>
                </a:lnTo>
                <a:lnTo>
                  <a:pt x="57048" y="38100"/>
                </a:lnTo>
                <a:lnTo>
                  <a:pt x="57445" y="38100"/>
                </a:lnTo>
                <a:lnTo>
                  <a:pt x="53624" y="40640"/>
                </a:lnTo>
                <a:lnTo>
                  <a:pt x="54011" y="40640"/>
                </a:lnTo>
                <a:lnTo>
                  <a:pt x="51568" y="43180"/>
                </a:lnTo>
                <a:lnTo>
                  <a:pt x="50713" y="43180"/>
                </a:lnTo>
                <a:lnTo>
                  <a:pt x="47205" y="46990"/>
                </a:lnTo>
                <a:lnTo>
                  <a:pt x="47561" y="46990"/>
                </a:lnTo>
                <a:lnTo>
                  <a:pt x="45327" y="49530"/>
                </a:lnTo>
                <a:lnTo>
                  <a:pt x="44545" y="49530"/>
                </a:lnTo>
                <a:lnTo>
                  <a:pt x="41373" y="53340"/>
                </a:lnTo>
                <a:lnTo>
                  <a:pt x="41687" y="53340"/>
                </a:lnTo>
                <a:lnTo>
                  <a:pt x="38682" y="57150"/>
                </a:lnTo>
                <a:lnTo>
                  <a:pt x="38985" y="57150"/>
                </a:lnTo>
                <a:lnTo>
                  <a:pt x="37107" y="59690"/>
                </a:lnTo>
                <a:lnTo>
                  <a:pt x="36451" y="59690"/>
                </a:lnTo>
                <a:lnTo>
                  <a:pt x="34480" y="63500"/>
                </a:lnTo>
                <a:lnTo>
                  <a:pt x="34085" y="63500"/>
                </a:lnTo>
                <a:lnTo>
                  <a:pt x="32255" y="67310"/>
                </a:lnTo>
                <a:lnTo>
                  <a:pt x="31886" y="67310"/>
                </a:lnTo>
                <a:lnTo>
                  <a:pt x="30213" y="71120"/>
                </a:lnTo>
                <a:lnTo>
                  <a:pt x="29876" y="71120"/>
                </a:lnTo>
                <a:lnTo>
                  <a:pt x="28360" y="74930"/>
                </a:lnTo>
                <a:lnTo>
                  <a:pt x="28054" y="74930"/>
                </a:lnTo>
                <a:lnTo>
                  <a:pt x="26242" y="80010"/>
                </a:lnTo>
                <a:lnTo>
                  <a:pt x="26420" y="80010"/>
                </a:lnTo>
                <a:lnTo>
                  <a:pt x="24829" y="83820"/>
                </a:lnTo>
                <a:lnTo>
                  <a:pt x="24986" y="83820"/>
                </a:lnTo>
                <a:lnTo>
                  <a:pt x="23965" y="87630"/>
                </a:lnTo>
                <a:lnTo>
                  <a:pt x="23750" y="87630"/>
                </a:lnTo>
                <a:lnTo>
                  <a:pt x="22619" y="92710"/>
                </a:lnTo>
                <a:lnTo>
                  <a:pt x="22067" y="96520"/>
                </a:lnTo>
                <a:lnTo>
                  <a:pt x="21918" y="96520"/>
                </a:lnTo>
                <a:lnTo>
                  <a:pt x="21279" y="101600"/>
                </a:lnTo>
                <a:lnTo>
                  <a:pt x="21041" y="105410"/>
                </a:lnTo>
                <a:close/>
              </a:path>
              <a:path w="638809" h="627380">
                <a:moveTo>
                  <a:pt x="588434" y="44450"/>
                </a:moveTo>
                <a:lnTo>
                  <a:pt x="584770" y="40640"/>
                </a:lnTo>
                <a:lnTo>
                  <a:pt x="585147" y="40640"/>
                </a:lnTo>
                <a:lnTo>
                  <a:pt x="581335" y="38100"/>
                </a:lnTo>
                <a:lnTo>
                  <a:pt x="581733" y="38100"/>
                </a:lnTo>
                <a:lnTo>
                  <a:pt x="577765" y="35560"/>
                </a:lnTo>
                <a:lnTo>
                  <a:pt x="578183" y="35560"/>
                </a:lnTo>
                <a:lnTo>
                  <a:pt x="574089" y="33020"/>
                </a:lnTo>
                <a:lnTo>
                  <a:pt x="574519" y="33020"/>
                </a:lnTo>
                <a:lnTo>
                  <a:pt x="570278" y="31750"/>
                </a:lnTo>
                <a:lnTo>
                  <a:pt x="570728" y="31750"/>
                </a:lnTo>
                <a:lnTo>
                  <a:pt x="566372" y="29210"/>
                </a:lnTo>
                <a:lnTo>
                  <a:pt x="566833" y="29210"/>
                </a:lnTo>
                <a:lnTo>
                  <a:pt x="562351" y="27940"/>
                </a:lnTo>
                <a:lnTo>
                  <a:pt x="562823" y="27940"/>
                </a:lnTo>
                <a:lnTo>
                  <a:pt x="558236" y="25400"/>
                </a:lnTo>
                <a:lnTo>
                  <a:pt x="558718" y="25400"/>
                </a:lnTo>
                <a:lnTo>
                  <a:pt x="554017" y="24130"/>
                </a:lnTo>
                <a:lnTo>
                  <a:pt x="554519" y="24130"/>
                </a:lnTo>
                <a:lnTo>
                  <a:pt x="549713" y="22860"/>
                </a:lnTo>
                <a:lnTo>
                  <a:pt x="550226" y="22860"/>
                </a:lnTo>
                <a:lnTo>
                  <a:pt x="545336" y="21590"/>
                </a:lnTo>
                <a:lnTo>
                  <a:pt x="541389" y="21590"/>
                </a:lnTo>
                <a:lnTo>
                  <a:pt x="536331" y="20320"/>
                </a:lnTo>
                <a:lnTo>
                  <a:pt x="592675" y="20320"/>
                </a:lnTo>
                <a:lnTo>
                  <a:pt x="594267" y="21590"/>
                </a:lnTo>
                <a:lnTo>
                  <a:pt x="598476" y="25400"/>
                </a:lnTo>
                <a:lnTo>
                  <a:pt x="602518" y="27940"/>
                </a:lnTo>
                <a:lnTo>
                  <a:pt x="606382" y="31750"/>
                </a:lnTo>
                <a:lnTo>
                  <a:pt x="610057" y="35560"/>
                </a:lnTo>
                <a:lnTo>
                  <a:pt x="613240" y="39370"/>
                </a:lnTo>
                <a:lnTo>
                  <a:pt x="615957" y="43180"/>
                </a:lnTo>
                <a:lnTo>
                  <a:pt x="588068" y="43180"/>
                </a:lnTo>
                <a:lnTo>
                  <a:pt x="588434" y="44450"/>
                </a:lnTo>
                <a:close/>
              </a:path>
              <a:path w="638809" h="627380">
                <a:moveTo>
                  <a:pt x="50346" y="44450"/>
                </a:moveTo>
                <a:lnTo>
                  <a:pt x="50713" y="43180"/>
                </a:lnTo>
                <a:lnTo>
                  <a:pt x="51568" y="43180"/>
                </a:lnTo>
                <a:lnTo>
                  <a:pt x="50346" y="44450"/>
                </a:lnTo>
                <a:close/>
              </a:path>
              <a:path w="638809" h="627380">
                <a:moveTo>
                  <a:pt x="594570" y="50800"/>
                </a:moveTo>
                <a:lnTo>
                  <a:pt x="591220" y="46990"/>
                </a:lnTo>
                <a:lnTo>
                  <a:pt x="591576" y="46990"/>
                </a:lnTo>
                <a:lnTo>
                  <a:pt x="588068" y="43180"/>
                </a:lnTo>
                <a:lnTo>
                  <a:pt x="615957" y="43180"/>
                </a:lnTo>
                <a:lnTo>
                  <a:pt x="616863" y="44450"/>
                </a:lnTo>
                <a:lnTo>
                  <a:pt x="619962" y="48260"/>
                </a:lnTo>
                <a:lnTo>
                  <a:pt x="620685" y="49530"/>
                </a:lnTo>
                <a:lnTo>
                  <a:pt x="594235" y="49530"/>
                </a:lnTo>
                <a:lnTo>
                  <a:pt x="594570" y="50800"/>
                </a:lnTo>
                <a:close/>
              </a:path>
              <a:path w="638809" h="627380">
                <a:moveTo>
                  <a:pt x="44210" y="50800"/>
                </a:moveTo>
                <a:lnTo>
                  <a:pt x="44545" y="49530"/>
                </a:lnTo>
                <a:lnTo>
                  <a:pt x="45327" y="49530"/>
                </a:lnTo>
                <a:lnTo>
                  <a:pt x="44210" y="50800"/>
                </a:lnTo>
                <a:close/>
              </a:path>
              <a:path w="638809" h="627380">
                <a:moveTo>
                  <a:pt x="602612" y="60960"/>
                </a:moveTo>
                <a:lnTo>
                  <a:pt x="599795" y="57150"/>
                </a:lnTo>
                <a:lnTo>
                  <a:pt x="600089" y="57150"/>
                </a:lnTo>
                <a:lnTo>
                  <a:pt x="597094" y="53340"/>
                </a:lnTo>
                <a:lnTo>
                  <a:pt x="597408" y="53340"/>
                </a:lnTo>
                <a:lnTo>
                  <a:pt x="594235" y="49530"/>
                </a:lnTo>
                <a:lnTo>
                  <a:pt x="620685" y="49530"/>
                </a:lnTo>
                <a:lnTo>
                  <a:pt x="622852" y="53340"/>
                </a:lnTo>
                <a:lnTo>
                  <a:pt x="625533" y="58420"/>
                </a:lnTo>
                <a:lnTo>
                  <a:pt x="626350" y="59690"/>
                </a:lnTo>
                <a:lnTo>
                  <a:pt x="602329" y="59690"/>
                </a:lnTo>
                <a:lnTo>
                  <a:pt x="602612" y="60960"/>
                </a:lnTo>
                <a:close/>
              </a:path>
              <a:path w="638809" h="627380">
                <a:moveTo>
                  <a:pt x="36169" y="60960"/>
                </a:moveTo>
                <a:lnTo>
                  <a:pt x="36451" y="59690"/>
                </a:lnTo>
                <a:lnTo>
                  <a:pt x="37107" y="59690"/>
                </a:lnTo>
                <a:lnTo>
                  <a:pt x="36169" y="60960"/>
                </a:lnTo>
                <a:close/>
              </a:path>
              <a:path w="638809" h="627380">
                <a:moveTo>
                  <a:pt x="604958" y="64770"/>
                </a:moveTo>
                <a:lnTo>
                  <a:pt x="602329" y="59690"/>
                </a:lnTo>
                <a:lnTo>
                  <a:pt x="626350" y="59690"/>
                </a:lnTo>
                <a:lnTo>
                  <a:pt x="627983" y="62230"/>
                </a:lnTo>
                <a:lnTo>
                  <a:pt x="628538" y="63500"/>
                </a:lnTo>
                <a:lnTo>
                  <a:pt x="604696" y="63500"/>
                </a:lnTo>
                <a:lnTo>
                  <a:pt x="604958" y="64770"/>
                </a:lnTo>
                <a:close/>
              </a:path>
              <a:path w="638809" h="627380">
                <a:moveTo>
                  <a:pt x="33823" y="64770"/>
                </a:moveTo>
                <a:lnTo>
                  <a:pt x="34085" y="63500"/>
                </a:lnTo>
                <a:lnTo>
                  <a:pt x="34480" y="63500"/>
                </a:lnTo>
                <a:lnTo>
                  <a:pt x="33823" y="64770"/>
                </a:lnTo>
                <a:close/>
              </a:path>
              <a:path w="638809" h="627380">
                <a:moveTo>
                  <a:pt x="607135" y="68580"/>
                </a:moveTo>
                <a:lnTo>
                  <a:pt x="604696" y="63500"/>
                </a:lnTo>
                <a:lnTo>
                  <a:pt x="628538" y="63500"/>
                </a:lnTo>
                <a:lnTo>
                  <a:pt x="630203" y="67310"/>
                </a:lnTo>
                <a:lnTo>
                  <a:pt x="606884" y="67310"/>
                </a:lnTo>
                <a:lnTo>
                  <a:pt x="607135" y="68580"/>
                </a:lnTo>
                <a:close/>
              </a:path>
              <a:path w="638809" h="627380">
                <a:moveTo>
                  <a:pt x="31645" y="68580"/>
                </a:moveTo>
                <a:lnTo>
                  <a:pt x="31886" y="67310"/>
                </a:lnTo>
                <a:lnTo>
                  <a:pt x="32255" y="67310"/>
                </a:lnTo>
                <a:lnTo>
                  <a:pt x="31645" y="68580"/>
                </a:lnTo>
                <a:close/>
              </a:path>
              <a:path w="638809" h="627380">
                <a:moveTo>
                  <a:pt x="609125" y="72390"/>
                </a:moveTo>
                <a:lnTo>
                  <a:pt x="606884" y="67310"/>
                </a:lnTo>
                <a:lnTo>
                  <a:pt x="630203" y="67310"/>
                </a:lnTo>
                <a:lnTo>
                  <a:pt x="631695" y="71120"/>
                </a:lnTo>
                <a:lnTo>
                  <a:pt x="608905" y="71120"/>
                </a:lnTo>
                <a:lnTo>
                  <a:pt x="609125" y="72390"/>
                </a:lnTo>
                <a:close/>
              </a:path>
              <a:path w="638809" h="627380">
                <a:moveTo>
                  <a:pt x="29656" y="72390"/>
                </a:moveTo>
                <a:lnTo>
                  <a:pt x="29876" y="71120"/>
                </a:lnTo>
                <a:lnTo>
                  <a:pt x="30213" y="71120"/>
                </a:lnTo>
                <a:lnTo>
                  <a:pt x="29656" y="72390"/>
                </a:lnTo>
                <a:close/>
              </a:path>
              <a:path w="638809" h="627380">
                <a:moveTo>
                  <a:pt x="610926" y="76200"/>
                </a:moveTo>
                <a:lnTo>
                  <a:pt x="608905" y="71120"/>
                </a:lnTo>
                <a:lnTo>
                  <a:pt x="631695" y="71120"/>
                </a:lnTo>
                <a:lnTo>
                  <a:pt x="632192" y="72390"/>
                </a:lnTo>
                <a:lnTo>
                  <a:pt x="633067" y="74930"/>
                </a:lnTo>
                <a:lnTo>
                  <a:pt x="610727" y="74930"/>
                </a:lnTo>
                <a:lnTo>
                  <a:pt x="610926" y="76200"/>
                </a:lnTo>
                <a:close/>
              </a:path>
              <a:path w="638809" h="627380">
                <a:moveTo>
                  <a:pt x="27855" y="76200"/>
                </a:moveTo>
                <a:lnTo>
                  <a:pt x="28054" y="74930"/>
                </a:lnTo>
                <a:lnTo>
                  <a:pt x="28360" y="74930"/>
                </a:lnTo>
                <a:lnTo>
                  <a:pt x="27855" y="76200"/>
                </a:lnTo>
                <a:close/>
              </a:path>
              <a:path w="638809" h="627380">
                <a:moveTo>
                  <a:pt x="615156" y="88900"/>
                </a:moveTo>
                <a:lnTo>
                  <a:pt x="613795" y="83820"/>
                </a:lnTo>
                <a:lnTo>
                  <a:pt x="613952" y="83820"/>
                </a:lnTo>
                <a:lnTo>
                  <a:pt x="612360" y="80010"/>
                </a:lnTo>
                <a:lnTo>
                  <a:pt x="612538" y="80010"/>
                </a:lnTo>
                <a:lnTo>
                  <a:pt x="610727" y="74930"/>
                </a:lnTo>
                <a:lnTo>
                  <a:pt x="633067" y="74930"/>
                </a:lnTo>
                <a:lnTo>
                  <a:pt x="633941" y="77470"/>
                </a:lnTo>
                <a:lnTo>
                  <a:pt x="635302" y="82550"/>
                </a:lnTo>
                <a:lnTo>
                  <a:pt x="636559" y="87630"/>
                </a:lnTo>
                <a:lnTo>
                  <a:pt x="615020" y="87630"/>
                </a:lnTo>
                <a:lnTo>
                  <a:pt x="615156" y="88900"/>
                </a:lnTo>
                <a:close/>
              </a:path>
              <a:path w="638809" h="627380">
                <a:moveTo>
                  <a:pt x="23624" y="88900"/>
                </a:moveTo>
                <a:lnTo>
                  <a:pt x="23750" y="87630"/>
                </a:lnTo>
                <a:lnTo>
                  <a:pt x="23965" y="87630"/>
                </a:lnTo>
                <a:lnTo>
                  <a:pt x="23624" y="88900"/>
                </a:lnTo>
                <a:close/>
              </a:path>
              <a:path w="638809" h="627380">
                <a:moveTo>
                  <a:pt x="616936" y="97790"/>
                </a:moveTo>
                <a:lnTo>
                  <a:pt x="616046" y="92710"/>
                </a:lnTo>
                <a:lnTo>
                  <a:pt x="615020" y="87630"/>
                </a:lnTo>
                <a:lnTo>
                  <a:pt x="636559" y="87630"/>
                </a:lnTo>
                <a:lnTo>
                  <a:pt x="637637" y="93980"/>
                </a:lnTo>
                <a:lnTo>
                  <a:pt x="637914" y="96520"/>
                </a:lnTo>
                <a:lnTo>
                  <a:pt x="616863" y="96520"/>
                </a:lnTo>
                <a:lnTo>
                  <a:pt x="616936" y="97790"/>
                </a:lnTo>
                <a:close/>
              </a:path>
              <a:path w="638809" h="627380">
                <a:moveTo>
                  <a:pt x="21844" y="97790"/>
                </a:moveTo>
                <a:lnTo>
                  <a:pt x="21918" y="96520"/>
                </a:lnTo>
                <a:lnTo>
                  <a:pt x="22067" y="96520"/>
                </a:lnTo>
                <a:lnTo>
                  <a:pt x="21844" y="97790"/>
                </a:lnTo>
                <a:close/>
              </a:path>
              <a:path w="638809" h="627380">
                <a:moveTo>
                  <a:pt x="638747" y="520700"/>
                </a:moveTo>
                <a:lnTo>
                  <a:pt x="617816" y="520700"/>
                </a:lnTo>
                <a:lnTo>
                  <a:pt x="617941" y="110490"/>
                </a:lnTo>
                <a:lnTo>
                  <a:pt x="617816" y="105410"/>
                </a:lnTo>
                <a:lnTo>
                  <a:pt x="617449" y="101600"/>
                </a:lnTo>
                <a:lnTo>
                  <a:pt x="616863" y="96520"/>
                </a:lnTo>
                <a:lnTo>
                  <a:pt x="637914" y="96520"/>
                </a:lnTo>
                <a:lnTo>
                  <a:pt x="638328" y="100330"/>
                </a:lnTo>
                <a:lnTo>
                  <a:pt x="638747" y="105410"/>
                </a:lnTo>
                <a:lnTo>
                  <a:pt x="638781" y="106680"/>
                </a:lnTo>
                <a:lnTo>
                  <a:pt x="638747" y="520700"/>
                </a:lnTo>
                <a:close/>
              </a:path>
              <a:path w="638809" h="627380">
                <a:moveTo>
                  <a:pt x="544027" y="626110"/>
                </a:moveTo>
                <a:lnTo>
                  <a:pt x="94753" y="626110"/>
                </a:lnTo>
                <a:lnTo>
                  <a:pt x="88732" y="624840"/>
                </a:lnTo>
                <a:lnTo>
                  <a:pt x="78042" y="622300"/>
                </a:lnTo>
                <a:lnTo>
                  <a:pt x="72859" y="619760"/>
                </a:lnTo>
                <a:lnTo>
                  <a:pt x="67801" y="618490"/>
                </a:lnTo>
                <a:lnTo>
                  <a:pt x="62859" y="615950"/>
                </a:lnTo>
                <a:lnTo>
                  <a:pt x="58503" y="613410"/>
                </a:lnTo>
                <a:lnTo>
                  <a:pt x="53393" y="610870"/>
                </a:lnTo>
                <a:lnTo>
                  <a:pt x="48870" y="607060"/>
                </a:lnTo>
                <a:lnTo>
                  <a:pt x="44503" y="604520"/>
                </a:lnTo>
                <a:lnTo>
                  <a:pt x="40305" y="600710"/>
                </a:lnTo>
                <a:lnTo>
                  <a:pt x="36263" y="598170"/>
                </a:lnTo>
                <a:lnTo>
                  <a:pt x="32399" y="594360"/>
                </a:lnTo>
                <a:lnTo>
                  <a:pt x="29048" y="590550"/>
                </a:lnTo>
                <a:lnTo>
                  <a:pt x="25216" y="585470"/>
                </a:lnTo>
                <a:lnTo>
                  <a:pt x="21918" y="581660"/>
                </a:lnTo>
                <a:lnTo>
                  <a:pt x="18818" y="577850"/>
                </a:lnTo>
                <a:lnTo>
                  <a:pt x="15928" y="572770"/>
                </a:lnTo>
                <a:lnTo>
                  <a:pt x="13248" y="567690"/>
                </a:lnTo>
                <a:lnTo>
                  <a:pt x="10798" y="563880"/>
                </a:lnTo>
                <a:lnTo>
                  <a:pt x="8567" y="558800"/>
                </a:lnTo>
                <a:lnTo>
                  <a:pt x="6756" y="553720"/>
                </a:lnTo>
                <a:lnTo>
                  <a:pt x="4840" y="548640"/>
                </a:lnTo>
                <a:lnTo>
                  <a:pt x="0" y="106680"/>
                </a:lnTo>
                <a:lnTo>
                  <a:pt x="34" y="105410"/>
                </a:lnTo>
                <a:lnTo>
                  <a:pt x="20965" y="105410"/>
                </a:lnTo>
                <a:lnTo>
                  <a:pt x="20839" y="110490"/>
                </a:lnTo>
                <a:lnTo>
                  <a:pt x="20965" y="520700"/>
                </a:lnTo>
                <a:lnTo>
                  <a:pt x="21331" y="524510"/>
                </a:lnTo>
                <a:lnTo>
                  <a:pt x="21918" y="529590"/>
                </a:lnTo>
                <a:lnTo>
                  <a:pt x="22067" y="529590"/>
                </a:lnTo>
                <a:lnTo>
                  <a:pt x="22734" y="533400"/>
                </a:lnTo>
                <a:lnTo>
                  <a:pt x="23750" y="538480"/>
                </a:lnTo>
                <a:lnTo>
                  <a:pt x="23965" y="538480"/>
                </a:lnTo>
                <a:lnTo>
                  <a:pt x="24986" y="542290"/>
                </a:lnTo>
                <a:lnTo>
                  <a:pt x="24829" y="542290"/>
                </a:lnTo>
                <a:lnTo>
                  <a:pt x="26420" y="546100"/>
                </a:lnTo>
                <a:lnTo>
                  <a:pt x="26242" y="546100"/>
                </a:lnTo>
                <a:lnTo>
                  <a:pt x="28054" y="551180"/>
                </a:lnTo>
                <a:lnTo>
                  <a:pt x="28360" y="551180"/>
                </a:lnTo>
                <a:lnTo>
                  <a:pt x="29876" y="554990"/>
                </a:lnTo>
                <a:lnTo>
                  <a:pt x="29656" y="554990"/>
                </a:lnTo>
                <a:lnTo>
                  <a:pt x="31886" y="558800"/>
                </a:lnTo>
                <a:lnTo>
                  <a:pt x="31645" y="558800"/>
                </a:lnTo>
                <a:lnTo>
                  <a:pt x="34085" y="562610"/>
                </a:lnTo>
                <a:lnTo>
                  <a:pt x="33823" y="562610"/>
                </a:lnTo>
                <a:lnTo>
                  <a:pt x="36451" y="566420"/>
                </a:lnTo>
                <a:lnTo>
                  <a:pt x="36873" y="566420"/>
                </a:lnTo>
                <a:lnTo>
                  <a:pt x="38985" y="570230"/>
                </a:lnTo>
                <a:lnTo>
                  <a:pt x="39683" y="570230"/>
                </a:lnTo>
                <a:lnTo>
                  <a:pt x="41687" y="572770"/>
                </a:lnTo>
                <a:lnTo>
                  <a:pt x="41373" y="572770"/>
                </a:lnTo>
                <a:lnTo>
                  <a:pt x="44545" y="576580"/>
                </a:lnTo>
                <a:lnTo>
                  <a:pt x="44210" y="576580"/>
                </a:lnTo>
                <a:lnTo>
                  <a:pt x="47561" y="579120"/>
                </a:lnTo>
                <a:lnTo>
                  <a:pt x="47205" y="579120"/>
                </a:lnTo>
                <a:lnTo>
                  <a:pt x="50713" y="582930"/>
                </a:lnTo>
                <a:lnTo>
                  <a:pt x="51568" y="582930"/>
                </a:lnTo>
                <a:lnTo>
                  <a:pt x="54011" y="585470"/>
                </a:lnTo>
                <a:lnTo>
                  <a:pt x="53624" y="585470"/>
                </a:lnTo>
                <a:lnTo>
                  <a:pt x="57445" y="588010"/>
                </a:lnTo>
                <a:lnTo>
                  <a:pt x="57048" y="588010"/>
                </a:lnTo>
                <a:lnTo>
                  <a:pt x="61005" y="590550"/>
                </a:lnTo>
                <a:lnTo>
                  <a:pt x="60587" y="590550"/>
                </a:lnTo>
                <a:lnTo>
                  <a:pt x="64691" y="593090"/>
                </a:lnTo>
                <a:lnTo>
                  <a:pt x="64262" y="593090"/>
                </a:lnTo>
                <a:lnTo>
                  <a:pt x="68492" y="595630"/>
                </a:lnTo>
                <a:lnTo>
                  <a:pt x="70230" y="595630"/>
                </a:lnTo>
                <a:lnTo>
                  <a:pt x="72408" y="596900"/>
                </a:lnTo>
                <a:lnTo>
                  <a:pt x="71948" y="596900"/>
                </a:lnTo>
                <a:lnTo>
                  <a:pt x="76429" y="599440"/>
                </a:lnTo>
                <a:lnTo>
                  <a:pt x="78251" y="599440"/>
                </a:lnTo>
                <a:lnTo>
                  <a:pt x="80544" y="600710"/>
                </a:lnTo>
                <a:lnTo>
                  <a:pt x="80063" y="600710"/>
                </a:lnTo>
                <a:lnTo>
                  <a:pt x="84753" y="601980"/>
                </a:lnTo>
                <a:lnTo>
                  <a:pt x="84261" y="601980"/>
                </a:lnTo>
                <a:lnTo>
                  <a:pt x="89057" y="603250"/>
                </a:lnTo>
                <a:lnTo>
                  <a:pt x="88554" y="603250"/>
                </a:lnTo>
                <a:lnTo>
                  <a:pt x="93444" y="604520"/>
                </a:lnTo>
                <a:lnTo>
                  <a:pt x="97392" y="604520"/>
                </a:lnTo>
                <a:lnTo>
                  <a:pt x="102449" y="605790"/>
                </a:lnTo>
                <a:lnTo>
                  <a:pt x="592410" y="605790"/>
                </a:lnTo>
                <a:lnTo>
                  <a:pt x="565430" y="619760"/>
                </a:lnTo>
                <a:lnTo>
                  <a:pt x="560236" y="622300"/>
                </a:lnTo>
                <a:lnTo>
                  <a:pt x="555441" y="623570"/>
                </a:lnTo>
                <a:lnTo>
                  <a:pt x="550038" y="624840"/>
                </a:lnTo>
                <a:lnTo>
                  <a:pt x="544027" y="626110"/>
                </a:lnTo>
                <a:close/>
              </a:path>
              <a:path w="638809" h="627380">
                <a:moveTo>
                  <a:pt x="20944" y="106680"/>
                </a:moveTo>
                <a:lnTo>
                  <a:pt x="20965" y="105410"/>
                </a:lnTo>
                <a:lnTo>
                  <a:pt x="20944" y="106680"/>
                </a:lnTo>
                <a:close/>
              </a:path>
              <a:path w="638809" h="627380">
                <a:moveTo>
                  <a:pt x="617837" y="106680"/>
                </a:moveTo>
                <a:lnTo>
                  <a:pt x="617740" y="105410"/>
                </a:lnTo>
                <a:lnTo>
                  <a:pt x="617837" y="106680"/>
                </a:lnTo>
                <a:close/>
              </a:path>
              <a:path w="638809" h="627380">
                <a:moveTo>
                  <a:pt x="20839" y="111760"/>
                </a:moveTo>
                <a:lnTo>
                  <a:pt x="20839" y="110490"/>
                </a:lnTo>
                <a:lnTo>
                  <a:pt x="20839" y="111760"/>
                </a:lnTo>
                <a:close/>
              </a:path>
              <a:path w="638809" h="627380">
                <a:moveTo>
                  <a:pt x="617941" y="111760"/>
                </a:moveTo>
                <a:lnTo>
                  <a:pt x="617916" y="110490"/>
                </a:lnTo>
                <a:lnTo>
                  <a:pt x="617941" y="111760"/>
                </a:lnTo>
                <a:close/>
              </a:path>
              <a:path w="638809" h="627380">
                <a:moveTo>
                  <a:pt x="21041" y="520700"/>
                </a:moveTo>
                <a:lnTo>
                  <a:pt x="20944" y="519430"/>
                </a:lnTo>
                <a:lnTo>
                  <a:pt x="21041" y="520700"/>
                </a:lnTo>
                <a:close/>
              </a:path>
              <a:path w="638809" h="627380">
                <a:moveTo>
                  <a:pt x="637957" y="529590"/>
                </a:moveTo>
                <a:lnTo>
                  <a:pt x="616863" y="529590"/>
                </a:lnTo>
                <a:lnTo>
                  <a:pt x="617502" y="524510"/>
                </a:lnTo>
                <a:lnTo>
                  <a:pt x="617837" y="519430"/>
                </a:lnTo>
                <a:lnTo>
                  <a:pt x="617816" y="520700"/>
                </a:lnTo>
                <a:lnTo>
                  <a:pt x="638747" y="520700"/>
                </a:lnTo>
                <a:lnTo>
                  <a:pt x="638276" y="527050"/>
                </a:lnTo>
                <a:lnTo>
                  <a:pt x="637957" y="529590"/>
                </a:lnTo>
                <a:close/>
              </a:path>
              <a:path w="638809" h="627380">
                <a:moveTo>
                  <a:pt x="22067" y="529590"/>
                </a:moveTo>
                <a:lnTo>
                  <a:pt x="21918" y="529590"/>
                </a:lnTo>
                <a:lnTo>
                  <a:pt x="21844" y="528320"/>
                </a:lnTo>
                <a:lnTo>
                  <a:pt x="22067" y="529590"/>
                </a:lnTo>
                <a:close/>
              </a:path>
              <a:path w="638809" h="627380">
                <a:moveTo>
                  <a:pt x="636559" y="538480"/>
                </a:moveTo>
                <a:lnTo>
                  <a:pt x="615020" y="538480"/>
                </a:lnTo>
                <a:lnTo>
                  <a:pt x="616151" y="533400"/>
                </a:lnTo>
                <a:lnTo>
                  <a:pt x="616936" y="528320"/>
                </a:lnTo>
                <a:lnTo>
                  <a:pt x="616863" y="529590"/>
                </a:lnTo>
                <a:lnTo>
                  <a:pt x="637957" y="529590"/>
                </a:lnTo>
                <a:lnTo>
                  <a:pt x="637637" y="532130"/>
                </a:lnTo>
                <a:lnTo>
                  <a:pt x="636559" y="538480"/>
                </a:lnTo>
                <a:close/>
              </a:path>
              <a:path w="638809" h="627380">
                <a:moveTo>
                  <a:pt x="23965" y="538480"/>
                </a:moveTo>
                <a:lnTo>
                  <a:pt x="23750" y="538480"/>
                </a:lnTo>
                <a:lnTo>
                  <a:pt x="23624" y="537210"/>
                </a:lnTo>
                <a:lnTo>
                  <a:pt x="23965" y="538480"/>
                </a:lnTo>
                <a:close/>
              </a:path>
              <a:path w="638809" h="627380">
                <a:moveTo>
                  <a:pt x="633067" y="551180"/>
                </a:moveTo>
                <a:lnTo>
                  <a:pt x="610727" y="551180"/>
                </a:lnTo>
                <a:lnTo>
                  <a:pt x="612538" y="546100"/>
                </a:lnTo>
                <a:lnTo>
                  <a:pt x="612360" y="546100"/>
                </a:lnTo>
                <a:lnTo>
                  <a:pt x="613952" y="542290"/>
                </a:lnTo>
                <a:lnTo>
                  <a:pt x="613795" y="542290"/>
                </a:lnTo>
                <a:lnTo>
                  <a:pt x="615156" y="537210"/>
                </a:lnTo>
                <a:lnTo>
                  <a:pt x="615020" y="538480"/>
                </a:lnTo>
                <a:lnTo>
                  <a:pt x="636559" y="538480"/>
                </a:lnTo>
                <a:lnTo>
                  <a:pt x="635302" y="543560"/>
                </a:lnTo>
                <a:lnTo>
                  <a:pt x="633941" y="548640"/>
                </a:lnTo>
                <a:lnTo>
                  <a:pt x="633067" y="551180"/>
                </a:lnTo>
                <a:close/>
              </a:path>
              <a:path w="638809" h="627380">
                <a:moveTo>
                  <a:pt x="28360" y="551180"/>
                </a:moveTo>
                <a:lnTo>
                  <a:pt x="28054" y="551180"/>
                </a:lnTo>
                <a:lnTo>
                  <a:pt x="27855" y="549910"/>
                </a:lnTo>
                <a:lnTo>
                  <a:pt x="28360" y="551180"/>
                </a:lnTo>
                <a:close/>
              </a:path>
              <a:path w="638809" h="627380">
                <a:moveTo>
                  <a:pt x="626350" y="566420"/>
                </a:moveTo>
                <a:lnTo>
                  <a:pt x="602329" y="566420"/>
                </a:lnTo>
                <a:lnTo>
                  <a:pt x="604958" y="562610"/>
                </a:lnTo>
                <a:lnTo>
                  <a:pt x="604696" y="562610"/>
                </a:lnTo>
                <a:lnTo>
                  <a:pt x="607135" y="558800"/>
                </a:lnTo>
                <a:lnTo>
                  <a:pt x="606884" y="558800"/>
                </a:lnTo>
                <a:lnTo>
                  <a:pt x="609125" y="554990"/>
                </a:lnTo>
                <a:lnTo>
                  <a:pt x="608905" y="554990"/>
                </a:lnTo>
                <a:lnTo>
                  <a:pt x="610926" y="549910"/>
                </a:lnTo>
                <a:lnTo>
                  <a:pt x="610727" y="551180"/>
                </a:lnTo>
                <a:lnTo>
                  <a:pt x="633067" y="551180"/>
                </a:lnTo>
                <a:lnTo>
                  <a:pt x="632192" y="553720"/>
                </a:lnTo>
                <a:lnTo>
                  <a:pt x="630004" y="558800"/>
                </a:lnTo>
                <a:lnTo>
                  <a:pt x="627983" y="563880"/>
                </a:lnTo>
                <a:lnTo>
                  <a:pt x="626350" y="566420"/>
                </a:lnTo>
                <a:close/>
              </a:path>
              <a:path w="638809" h="627380">
                <a:moveTo>
                  <a:pt x="36873" y="566420"/>
                </a:moveTo>
                <a:lnTo>
                  <a:pt x="36451" y="566420"/>
                </a:lnTo>
                <a:lnTo>
                  <a:pt x="36169" y="565150"/>
                </a:lnTo>
                <a:lnTo>
                  <a:pt x="36873" y="566420"/>
                </a:lnTo>
                <a:close/>
              </a:path>
              <a:path w="638809" h="627380">
                <a:moveTo>
                  <a:pt x="624062" y="570230"/>
                </a:moveTo>
                <a:lnTo>
                  <a:pt x="599795" y="570230"/>
                </a:lnTo>
                <a:lnTo>
                  <a:pt x="602612" y="565150"/>
                </a:lnTo>
                <a:lnTo>
                  <a:pt x="602329" y="566420"/>
                </a:lnTo>
                <a:lnTo>
                  <a:pt x="626350" y="566420"/>
                </a:lnTo>
                <a:lnTo>
                  <a:pt x="625533" y="567690"/>
                </a:lnTo>
                <a:lnTo>
                  <a:pt x="624062" y="570230"/>
                </a:lnTo>
                <a:close/>
              </a:path>
              <a:path w="638809" h="627380">
                <a:moveTo>
                  <a:pt x="39683" y="570230"/>
                </a:moveTo>
                <a:lnTo>
                  <a:pt x="38985" y="570230"/>
                </a:lnTo>
                <a:lnTo>
                  <a:pt x="38682" y="568960"/>
                </a:lnTo>
                <a:lnTo>
                  <a:pt x="39683" y="570230"/>
                </a:lnTo>
                <a:close/>
              </a:path>
              <a:path w="638809" h="627380">
                <a:moveTo>
                  <a:pt x="615957" y="582930"/>
                </a:moveTo>
                <a:lnTo>
                  <a:pt x="588068" y="582930"/>
                </a:lnTo>
                <a:lnTo>
                  <a:pt x="591576" y="579120"/>
                </a:lnTo>
                <a:lnTo>
                  <a:pt x="591220" y="579120"/>
                </a:lnTo>
                <a:lnTo>
                  <a:pt x="594570" y="576580"/>
                </a:lnTo>
                <a:lnTo>
                  <a:pt x="594235" y="576580"/>
                </a:lnTo>
                <a:lnTo>
                  <a:pt x="597408" y="572770"/>
                </a:lnTo>
                <a:lnTo>
                  <a:pt x="597094" y="572770"/>
                </a:lnTo>
                <a:lnTo>
                  <a:pt x="600089" y="568960"/>
                </a:lnTo>
                <a:lnTo>
                  <a:pt x="599795" y="570230"/>
                </a:lnTo>
                <a:lnTo>
                  <a:pt x="624062" y="570230"/>
                </a:lnTo>
                <a:lnTo>
                  <a:pt x="619680" y="577850"/>
                </a:lnTo>
                <a:lnTo>
                  <a:pt x="616863" y="581660"/>
                </a:lnTo>
                <a:lnTo>
                  <a:pt x="615957" y="582930"/>
                </a:lnTo>
                <a:close/>
              </a:path>
              <a:path w="638809" h="627380">
                <a:moveTo>
                  <a:pt x="51568" y="582930"/>
                </a:moveTo>
                <a:lnTo>
                  <a:pt x="50713" y="582930"/>
                </a:lnTo>
                <a:lnTo>
                  <a:pt x="50346" y="581660"/>
                </a:lnTo>
                <a:lnTo>
                  <a:pt x="51568" y="582930"/>
                </a:lnTo>
                <a:close/>
              </a:path>
              <a:path w="638809" h="627380">
                <a:moveTo>
                  <a:pt x="604856" y="595630"/>
                </a:moveTo>
                <a:lnTo>
                  <a:pt x="570278" y="595630"/>
                </a:lnTo>
                <a:lnTo>
                  <a:pt x="574519" y="593090"/>
                </a:lnTo>
                <a:lnTo>
                  <a:pt x="574089" y="593090"/>
                </a:lnTo>
                <a:lnTo>
                  <a:pt x="578183" y="590550"/>
                </a:lnTo>
                <a:lnTo>
                  <a:pt x="577765" y="590550"/>
                </a:lnTo>
                <a:lnTo>
                  <a:pt x="581733" y="588010"/>
                </a:lnTo>
                <a:lnTo>
                  <a:pt x="581335" y="588010"/>
                </a:lnTo>
                <a:lnTo>
                  <a:pt x="585147" y="585470"/>
                </a:lnTo>
                <a:lnTo>
                  <a:pt x="584770" y="585470"/>
                </a:lnTo>
                <a:lnTo>
                  <a:pt x="588434" y="581660"/>
                </a:lnTo>
                <a:lnTo>
                  <a:pt x="588068" y="582930"/>
                </a:lnTo>
                <a:lnTo>
                  <a:pt x="615957" y="582930"/>
                </a:lnTo>
                <a:lnTo>
                  <a:pt x="613240" y="586740"/>
                </a:lnTo>
                <a:lnTo>
                  <a:pt x="609722" y="590550"/>
                </a:lnTo>
                <a:lnTo>
                  <a:pt x="606026" y="594360"/>
                </a:lnTo>
                <a:lnTo>
                  <a:pt x="604856" y="595630"/>
                </a:lnTo>
                <a:close/>
              </a:path>
              <a:path w="638809" h="627380">
                <a:moveTo>
                  <a:pt x="70230" y="595630"/>
                </a:moveTo>
                <a:lnTo>
                  <a:pt x="68492" y="595630"/>
                </a:lnTo>
                <a:lnTo>
                  <a:pt x="68052" y="594360"/>
                </a:lnTo>
                <a:lnTo>
                  <a:pt x="70230" y="595630"/>
                </a:lnTo>
                <a:close/>
              </a:path>
              <a:path w="638809" h="627380">
                <a:moveTo>
                  <a:pt x="600497" y="599440"/>
                </a:moveTo>
                <a:lnTo>
                  <a:pt x="562351" y="599440"/>
                </a:lnTo>
                <a:lnTo>
                  <a:pt x="566833" y="596900"/>
                </a:lnTo>
                <a:lnTo>
                  <a:pt x="566372" y="596900"/>
                </a:lnTo>
                <a:lnTo>
                  <a:pt x="570728" y="594360"/>
                </a:lnTo>
                <a:lnTo>
                  <a:pt x="570278" y="595630"/>
                </a:lnTo>
                <a:lnTo>
                  <a:pt x="604856" y="595630"/>
                </a:lnTo>
                <a:lnTo>
                  <a:pt x="602518" y="598170"/>
                </a:lnTo>
                <a:lnTo>
                  <a:pt x="600497" y="599440"/>
                </a:lnTo>
                <a:close/>
              </a:path>
              <a:path w="638809" h="627380">
                <a:moveTo>
                  <a:pt x="78251" y="599440"/>
                </a:moveTo>
                <a:lnTo>
                  <a:pt x="76429" y="599440"/>
                </a:lnTo>
                <a:lnTo>
                  <a:pt x="75958" y="598170"/>
                </a:lnTo>
                <a:lnTo>
                  <a:pt x="78251" y="599440"/>
                </a:lnTo>
                <a:close/>
              </a:path>
              <a:path w="638809" h="627380">
                <a:moveTo>
                  <a:pt x="592410" y="605790"/>
                </a:moveTo>
                <a:lnTo>
                  <a:pt x="536331" y="605790"/>
                </a:lnTo>
                <a:lnTo>
                  <a:pt x="541389" y="604520"/>
                </a:lnTo>
                <a:lnTo>
                  <a:pt x="545336" y="604520"/>
                </a:lnTo>
                <a:lnTo>
                  <a:pt x="550226" y="603250"/>
                </a:lnTo>
                <a:lnTo>
                  <a:pt x="549713" y="603250"/>
                </a:lnTo>
                <a:lnTo>
                  <a:pt x="554519" y="601980"/>
                </a:lnTo>
                <a:lnTo>
                  <a:pt x="554017" y="601980"/>
                </a:lnTo>
                <a:lnTo>
                  <a:pt x="558718" y="600710"/>
                </a:lnTo>
                <a:lnTo>
                  <a:pt x="558236" y="600710"/>
                </a:lnTo>
                <a:lnTo>
                  <a:pt x="562823" y="598170"/>
                </a:lnTo>
                <a:lnTo>
                  <a:pt x="562351" y="599440"/>
                </a:lnTo>
                <a:lnTo>
                  <a:pt x="600497" y="599440"/>
                </a:lnTo>
                <a:lnTo>
                  <a:pt x="598476" y="600710"/>
                </a:lnTo>
                <a:lnTo>
                  <a:pt x="593869" y="604520"/>
                </a:lnTo>
                <a:lnTo>
                  <a:pt x="592410" y="605790"/>
                </a:lnTo>
                <a:close/>
              </a:path>
              <a:path w="638809" h="627380">
                <a:moveTo>
                  <a:pt x="532782" y="627380"/>
                </a:moveTo>
                <a:lnTo>
                  <a:pt x="105999" y="627380"/>
                </a:lnTo>
                <a:lnTo>
                  <a:pt x="99811" y="626110"/>
                </a:lnTo>
                <a:lnTo>
                  <a:pt x="538446" y="626110"/>
                </a:lnTo>
                <a:lnTo>
                  <a:pt x="532782" y="627380"/>
                </a:lnTo>
                <a:close/>
              </a:path>
            </a:pathLst>
          </a:custGeom>
          <a:solidFill>
            <a:srgbClr val="0750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4352674" y="2284549"/>
            <a:ext cx="445134" cy="201104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610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0"/>
              </a:spcBef>
            </a:pPr>
            <a:r>
              <a:rPr sz="5900" b="1" spc="20" dirty="0">
                <a:latin typeface="Arial"/>
                <a:cs typeface="Arial"/>
              </a:rPr>
              <a:t>1</a:t>
            </a:r>
            <a:endParaRPr sz="59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7456641" y="7459877"/>
            <a:ext cx="618490" cy="605790"/>
          </a:xfrm>
          <a:custGeom>
            <a:avLst/>
            <a:gdLst/>
            <a:ahLst/>
            <a:cxnLst/>
            <a:rect l="l" t="t" r="r" b="b"/>
            <a:pathLst>
              <a:path w="618490" h="605790">
                <a:moveTo>
                  <a:pt x="516424" y="605636"/>
                </a:moveTo>
                <a:lnTo>
                  <a:pt x="100520" y="605636"/>
                </a:lnTo>
                <a:lnTo>
                  <a:pt x="61320" y="598006"/>
                </a:lnTo>
                <a:lnTo>
                  <a:pt x="29296" y="576504"/>
                </a:lnTo>
                <a:lnTo>
                  <a:pt x="7753" y="544438"/>
                </a:lnTo>
                <a:lnTo>
                  <a:pt x="0" y="505115"/>
                </a:lnTo>
                <a:lnTo>
                  <a:pt x="0" y="100520"/>
                </a:lnTo>
                <a:lnTo>
                  <a:pt x="7753" y="61281"/>
                </a:lnTo>
                <a:lnTo>
                  <a:pt x="29296" y="29245"/>
                </a:lnTo>
                <a:lnTo>
                  <a:pt x="61320" y="7716"/>
                </a:lnTo>
                <a:lnTo>
                  <a:pt x="100520" y="0"/>
                </a:lnTo>
                <a:lnTo>
                  <a:pt x="516424" y="0"/>
                </a:lnTo>
                <a:lnTo>
                  <a:pt x="555896" y="7716"/>
                </a:lnTo>
                <a:lnTo>
                  <a:pt x="588143" y="29245"/>
                </a:lnTo>
                <a:lnTo>
                  <a:pt x="609974" y="61281"/>
                </a:lnTo>
                <a:lnTo>
                  <a:pt x="618201" y="100520"/>
                </a:lnTo>
                <a:lnTo>
                  <a:pt x="618201" y="505115"/>
                </a:lnTo>
                <a:lnTo>
                  <a:pt x="609974" y="544438"/>
                </a:lnTo>
                <a:lnTo>
                  <a:pt x="588143" y="576504"/>
                </a:lnTo>
                <a:lnTo>
                  <a:pt x="555896" y="598006"/>
                </a:lnTo>
                <a:lnTo>
                  <a:pt x="516424" y="605636"/>
                </a:lnTo>
                <a:close/>
              </a:path>
            </a:pathLst>
          </a:custGeom>
          <a:solidFill>
            <a:srgbClr val="0F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445947" y="7449018"/>
            <a:ext cx="638810" cy="627380"/>
          </a:xfrm>
          <a:custGeom>
            <a:avLst/>
            <a:gdLst/>
            <a:ahLst/>
            <a:cxnLst/>
            <a:rect l="l" t="t" r="r" b="b"/>
            <a:pathLst>
              <a:path w="638809" h="627379">
                <a:moveTo>
                  <a:pt x="21041" y="105410"/>
                </a:moveTo>
                <a:lnTo>
                  <a:pt x="54" y="105410"/>
                </a:lnTo>
                <a:lnTo>
                  <a:pt x="505" y="99060"/>
                </a:lnTo>
                <a:lnTo>
                  <a:pt x="11017" y="62230"/>
                </a:lnTo>
                <a:lnTo>
                  <a:pt x="16190" y="53340"/>
                </a:lnTo>
                <a:lnTo>
                  <a:pt x="19101" y="48260"/>
                </a:lnTo>
                <a:lnTo>
                  <a:pt x="21918" y="44450"/>
                </a:lnTo>
                <a:lnTo>
                  <a:pt x="25216" y="40640"/>
                </a:lnTo>
                <a:lnTo>
                  <a:pt x="28713" y="35560"/>
                </a:lnTo>
                <a:lnTo>
                  <a:pt x="32755" y="31750"/>
                </a:lnTo>
                <a:lnTo>
                  <a:pt x="36263" y="27940"/>
                </a:lnTo>
                <a:lnTo>
                  <a:pt x="40692" y="24130"/>
                </a:lnTo>
                <a:lnTo>
                  <a:pt x="44912" y="21590"/>
                </a:lnTo>
                <a:lnTo>
                  <a:pt x="49289" y="17780"/>
                </a:lnTo>
                <a:lnTo>
                  <a:pt x="53822" y="15240"/>
                </a:lnTo>
                <a:lnTo>
                  <a:pt x="58053" y="12700"/>
                </a:lnTo>
                <a:lnTo>
                  <a:pt x="62859" y="10160"/>
                </a:lnTo>
                <a:lnTo>
                  <a:pt x="67801" y="7620"/>
                </a:lnTo>
                <a:lnTo>
                  <a:pt x="73351" y="6350"/>
                </a:lnTo>
                <a:lnTo>
                  <a:pt x="78544" y="3810"/>
                </a:lnTo>
                <a:lnTo>
                  <a:pt x="94753" y="0"/>
                </a:lnTo>
                <a:lnTo>
                  <a:pt x="544027" y="0"/>
                </a:lnTo>
                <a:lnTo>
                  <a:pt x="560236" y="3810"/>
                </a:lnTo>
                <a:lnTo>
                  <a:pt x="565430" y="6350"/>
                </a:lnTo>
                <a:lnTo>
                  <a:pt x="570979" y="7620"/>
                </a:lnTo>
                <a:lnTo>
                  <a:pt x="575922" y="10160"/>
                </a:lnTo>
                <a:lnTo>
                  <a:pt x="580717" y="12700"/>
                </a:lnTo>
                <a:lnTo>
                  <a:pt x="585387" y="15240"/>
                </a:lnTo>
                <a:lnTo>
                  <a:pt x="589911" y="19050"/>
                </a:lnTo>
                <a:lnTo>
                  <a:pt x="591890" y="20320"/>
                </a:lnTo>
                <a:lnTo>
                  <a:pt x="102449" y="20320"/>
                </a:lnTo>
                <a:lnTo>
                  <a:pt x="97392" y="21590"/>
                </a:lnTo>
                <a:lnTo>
                  <a:pt x="93444" y="21590"/>
                </a:lnTo>
                <a:lnTo>
                  <a:pt x="88554" y="22860"/>
                </a:lnTo>
                <a:lnTo>
                  <a:pt x="89057" y="22860"/>
                </a:lnTo>
                <a:lnTo>
                  <a:pt x="84261" y="24130"/>
                </a:lnTo>
                <a:lnTo>
                  <a:pt x="84764" y="24130"/>
                </a:lnTo>
                <a:lnTo>
                  <a:pt x="80063" y="25400"/>
                </a:lnTo>
                <a:lnTo>
                  <a:pt x="80544" y="25400"/>
                </a:lnTo>
                <a:lnTo>
                  <a:pt x="75958" y="27940"/>
                </a:lnTo>
                <a:lnTo>
                  <a:pt x="76429" y="27940"/>
                </a:lnTo>
                <a:lnTo>
                  <a:pt x="71948" y="29210"/>
                </a:lnTo>
                <a:lnTo>
                  <a:pt x="72408" y="29210"/>
                </a:lnTo>
                <a:lnTo>
                  <a:pt x="70230" y="30480"/>
                </a:lnTo>
                <a:lnTo>
                  <a:pt x="68492" y="30480"/>
                </a:lnTo>
                <a:lnTo>
                  <a:pt x="64262" y="33020"/>
                </a:lnTo>
                <a:lnTo>
                  <a:pt x="64691" y="33020"/>
                </a:lnTo>
                <a:lnTo>
                  <a:pt x="60597" y="35560"/>
                </a:lnTo>
                <a:lnTo>
                  <a:pt x="61005" y="35560"/>
                </a:lnTo>
                <a:lnTo>
                  <a:pt x="57048" y="38100"/>
                </a:lnTo>
                <a:lnTo>
                  <a:pt x="57445" y="38100"/>
                </a:lnTo>
                <a:lnTo>
                  <a:pt x="53624" y="40640"/>
                </a:lnTo>
                <a:lnTo>
                  <a:pt x="54011" y="40640"/>
                </a:lnTo>
                <a:lnTo>
                  <a:pt x="51568" y="43180"/>
                </a:lnTo>
                <a:lnTo>
                  <a:pt x="50713" y="43180"/>
                </a:lnTo>
                <a:lnTo>
                  <a:pt x="47205" y="46990"/>
                </a:lnTo>
                <a:lnTo>
                  <a:pt x="47561" y="46990"/>
                </a:lnTo>
                <a:lnTo>
                  <a:pt x="45327" y="49530"/>
                </a:lnTo>
                <a:lnTo>
                  <a:pt x="44545" y="49530"/>
                </a:lnTo>
                <a:lnTo>
                  <a:pt x="41373" y="53340"/>
                </a:lnTo>
                <a:lnTo>
                  <a:pt x="41687" y="53340"/>
                </a:lnTo>
                <a:lnTo>
                  <a:pt x="38682" y="57150"/>
                </a:lnTo>
                <a:lnTo>
                  <a:pt x="38985" y="57150"/>
                </a:lnTo>
                <a:lnTo>
                  <a:pt x="37107" y="59690"/>
                </a:lnTo>
                <a:lnTo>
                  <a:pt x="36451" y="59690"/>
                </a:lnTo>
                <a:lnTo>
                  <a:pt x="34480" y="63500"/>
                </a:lnTo>
                <a:lnTo>
                  <a:pt x="34085" y="63500"/>
                </a:lnTo>
                <a:lnTo>
                  <a:pt x="32255" y="67310"/>
                </a:lnTo>
                <a:lnTo>
                  <a:pt x="31886" y="67310"/>
                </a:lnTo>
                <a:lnTo>
                  <a:pt x="30213" y="71120"/>
                </a:lnTo>
                <a:lnTo>
                  <a:pt x="29876" y="71120"/>
                </a:lnTo>
                <a:lnTo>
                  <a:pt x="28360" y="74930"/>
                </a:lnTo>
                <a:lnTo>
                  <a:pt x="28054" y="74930"/>
                </a:lnTo>
                <a:lnTo>
                  <a:pt x="26242" y="80010"/>
                </a:lnTo>
                <a:lnTo>
                  <a:pt x="26420" y="80010"/>
                </a:lnTo>
                <a:lnTo>
                  <a:pt x="24829" y="83820"/>
                </a:lnTo>
                <a:lnTo>
                  <a:pt x="24986" y="83820"/>
                </a:lnTo>
                <a:lnTo>
                  <a:pt x="23965" y="87630"/>
                </a:lnTo>
                <a:lnTo>
                  <a:pt x="23750" y="87630"/>
                </a:lnTo>
                <a:lnTo>
                  <a:pt x="22630" y="92710"/>
                </a:lnTo>
                <a:lnTo>
                  <a:pt x="22067" y="96520"/>
                </a:lnTo>
                <a:lnTo>
                  <a:pt x="21918" y="96520"/>
                </a:lnTo>
                <a:lnTo>
                  <a:pt x="21279" y="101600"/>
                </a:lnTo>
                <a:lnTo>
                  <a:pt x="21041" y="105410"/>
                </a:lnTo>
                <a:close/>
              </a:path>
              <a:path w="638809" h="627379">
                <a:moveTo>
                  <a:pt x="570728" y="31750"/>
                </a:moveTo>
                <a:lnTo>
                  <a:pt x="566372" y="29210"/>
                </a:lnTo>
                <a:lnTo>
                  <a:pt x="566833" y="29210"/>
                </a:lnTo>
                <a:lnTo>
                  <a:pt x="562351" y="27940"/>
                </a:lnTo>
                <a:lnTo>
                  <a:pt x="562823" y="27940"/>
                </a:lnTo>
                <a:lnTo>
                  <a:pt x="558236" y="25400"/>
                </a:lnTo>
                <a:lnTo>
                  <a:pt x="558718" y="25400"/>
                </a:lnTo>
                <a:lnTo>
                  <a:pt x="554017" y="24130"/>
                </a:lnTo>
                <a:lnTo>
                  <a:pt x="554519" y="24130"/>
                </a:lnTo>
                <a:lnTo>
                  <a:pt x="549724" y="22860"/>
                </a:lnTo>
                <a:lnTo>
                  <a:pt x="550226" y="22860"/>
                </a:lnTo>
                <a:lnTo>
                  <a:pt x="545336" y="21590"/>
                </a:lnTo>
                <a:lnTo>
                  <a:pt x="541389" y="21590"/>
                </a:lnTo>
                <a:lnTo>
                  <a:pt x="536331" y="20320"/>
                </a:lnTo>
                <a:lnTo>
                  <a:pt x="591890" y="20320"/>
                </a:lnTo>
                <a:lnTo>
                  <a:pt x="593869" y="21590"/>
                </a:lnTo>
                <a:lnTo>
                  <a:pt x="598089" y="24130"/>
                </a:lnTo>
                <a:lnTo>
                  <a:pt x="602518" y="27940"/>
                </a:lnTo>
                <a:lnTo>
                  <a:pt x="605094" y="30480"/>
                </a:lnTo>
                <a:lnTo>
                  <a:pt x="570288" y="30480"/>
                </a:lnTo>
                <a:lnTo>
                  <a:pt x="570728" y="31750"/>
                </a:lnTo>
                <a:close/>
              </a:path>
              <a:path w="638809" h="627379">
                <a:moveTo>
                  <a:pt x="68052" y="31750"/>
                </a:moveTo>
                <a:lnTo>
                  <a:pt x="68492" y="30480"/>
                </a:lnTo>
                <a:lnTo>
                  <a:pt x="70230" y="30480"/>
                </a:lnTo>
                <a:lnTo>
                  <a:pt x="68052" y="31750"/>
                </a:lnTo>
                <a:close/>
              </a:path>
              <a:path w="638809" h="627379">
                <a:moveTo>
                  <a:pt x="588434" y="44450"/>
                </a:moveTo>
                <a:lnTo>
                  <a:pt x="584770" y="40640"/>
                </a:lnTo>
                <a:lnTo>
                  <a:pt x="585147" y="40640"/>
                </a:lnTo>
                <a:lnTo>
                  <a:pt x="581335" y="38100"/>
                </a:lnTo>
                <a:lnTo>
                  <a:pt x="581733" y="38100"/>
                </a:lnTo>
                <a:lnTo>
                  <a:pt x="577775" y="35560"/>
                </a:lnTo>
                <a:lnTo>
                  <a:pt x="578183" y="35560"/>
                </a:lnTo>
                <a:lnTo>
                  <a:pt x="574089" y="33020"/>
                </a:lnTo>
                <a:lnTo>
                  <a:pt x="574519" y="33020"/>
                </a:lnTo>
                <a:lnTo>
                  <a:pt x="570288" y="30480"/>
                </a:lnTo>
                <a:lnTo>
                  <a:pt x="605094" y="30480"/>
                </a:lnTo>
                <a:lnTo>
                  <a:pt x="606382" y="31750"/>
                </a:lnTo>
                <a:lnTo>
                  <a:pt x="610057" y="35560"/>
                </a:lnTo>
                <a:lnTo>
                  <a:pt x="613554" y="40640"/>
                </a:lnTo>
                <a:lnTo>
                  <a:pt x="615760" y="43180"/>
                </a:lnTo>
                <a:lnTo>
                  <a:pt x="588068" y="43180"/>
                </a:lnTo>
                <a:lnTo>
                  <a:pt x="588434" y="44450"/>
                </a:lnTo>
                <a:close/>
              </a:path>
              <a:path w="638809" h="627379">
                <a:moveTo>
                  <a:pt x="50346" y="44450"/>
                </a:moveTo>
                <a:lnTo>
                  <a:pt x="50713" y="43180"/>
                </a:lnTo>
                <a:lnTo>
                  <a:pt x="51568" y="43180"/>
                </a:lnTo>
                <a:lnTo>
                  <a:pt x="50346" y="44450"/>
                </a:lnTo>
                <a:close/>
              </a:path>
              <a:path w="638809" h="627379">
                <a:moveTo>
                  <a:pt x="594570" y="50800"/>
                </a:moveTo>
                <a:lnTo>
                  <a:pt x="591220" y="46990"/>
                </a:lnTo>
                <a:lnTo>
                  <a:pt x="591576" y="46990"/>
                </a:lnTo>
                <a:lnTo>
                  <a:pt x="588068" y="43180"/>
                </a:lnTo>
                <a:lnTo>
                  <a:pt x="615760" y="43180"/>
                </a:lnTo>
                <a:lnTo>
                  <a:pt x="616863" y="44450"/>
                </a:lnTo>
                <a:lnTo>
                  <a:pt x="619962" y="48260"/>
                </a:lnTo>
                <a:lnTo>
                  <a:pt x="620685" y="49530"/>
                </a:lnTo>
                <a:lnTo>
                  <a:pt x="594235" y="49530"/>
                </a:lnTo>
                <a:lnTo>
                  <a:pt x="594570" y="50800"/>
                </a:lnTo>
                <a:close/>
              </a:path>
              <a:path w="638809" h="627379">
                <a:moveTo>
                  <a:pt x="44210" y="50800"/>
                </a:moveTo>
                <a:lnTo>
                  <a:pt x="44545" y="49530"/>
                </a:lnTo>
                <a:lnTo>
                  <a:pt x="45327" y="49530"/>
                </a:lnTo>
                <a:lnTo>
                  <a:pt x="44210" y="50800"/>
                </a:lnTo>
                <a:close/>
              </a:path>
              <a:path w="638809" h="627379">
                <a:moveTo>
                  <a:pt x="602612" y="60960"/>
                </a:moveTo>
                <a:lnTo>
                  <a:pt x="599795" y="57150"/>
                </a:lnTo>
                <a:lnTo>
                  <a:pt x="600089" y="57150"/>
                </a:lnTo>
                <a:lnTo>
                  <a:pt x="597094" y="53340"/>
                </a:lnTo>
                <a:lnTo>
                  <a:pt x="597408" y="53340"/>
                </a:lnTo>
                <a:lnTo>
                  <a:pt x="594235" y="49530"/>
                </a:lnTo>
                <a:lnTo>
                  <a:pt x="620685" y="49530"/>
                </a:lnTo>
                <a:lnTo>
                  <a:pt x="622852" y="53340"/>
                </a:lnTo>
                <a:lnTo>
                  <a:pt x="625533" y="58420"/>
                </a:lnTo>
                <a:lnTo>
                  <a:pt x="626276" y="59690"/>
                </a:lnTo>
                <a:lnTo>
                  <a:pt x="602329" y="59690"/>
                </a:lnTo>
                <a:lnTo>
                  <a:pt x="602612" y="60960"/>
                </a:lnTo>
                <a:close/>
              </a:path>
              <a:path w="638809" h="627379">
                <a:moveTo>
                  <a:pt x="36169" y="60960"/>
                </a:moveTo>
                <a:lnTo>
                  <a:pt x="36451" y="59690"/>
                </a:lnTo>
                <a:lnTo>
                  <a:pt x="37107" y="59690"/>
                </a:lnTo>
                <a:lnTo>
                  <a:pt x="36169" y="60960"/>
                </a:lnTo>
                <a:close/>
              </a:path>
              <a:path w="638809" h="627379">
                <a:moveTo>
                  <a:pt x="604958" y="64770"/>
                </a:moveTo>
                <a:lnTo>
                  <a:pt x="602329" y="59690"/>
                </a:lnTo>
                <a:lnTo>
                  <a:pt x="626276" y="59690"/>
                </a:lnTo>
                <a:lnTo>
                  <a:pt x="627763" y="62230"/>
                </a:lnTo>
                <a:lnTo>
                  <a:pt x="628373" y="63500"/>
                </a:lnTo>
                <a:lnTo>
                  <a:pt x="604696" y="63500"/>
                </a:lnTo>
                <a:lnTo>
                  <a:pt x="604958" y="64770"/>
                </a:lnTo>
                <a:close/>
              </a:path>
              <a:path w="638809" h="627379">
                <a:moveTo>
                  <a:pt x="33823" y="64770"/>
                </a:moveTo>
                <a:lnTo>
                  <a:pt x="34085" y="63500"/>
                </a:lnTo>
                <a:lnTo>
                  <a:pt x="34480" y="63500"/>
                </a:lnTo>
                <a:lnTo>
                  <a:pt x="33823" y="64770"/>
                </a:lnTo>
                <a:close/>
              </a:path>
              <a:path w="638809" h="627379">
                <a:moveTo>
                  <a:pt x="607135" y="68580"/>
                </a:moveTo>
                <a:lnTo>
                  <a:pt x="604696" y="63500"/>
                </a:lnTo>
                <a:lnTo>
                  <a:pt x="628373" y="63500"/>
                </a:lnTo>
                <a:lnTo>
                  <a:pt x="630203" y="67310"/>
                </a:lnTo>
                <a:lnTo>
                  <a:pt x="606895" y="67310"/>
                </a:lnTo>
                <a:lnTo>
                  <a:pt x="607135" y="68580"/>
                </a:lnTo>
                <a:close/>
              </a:path>
              <a:path w="638809" h="627379">
                <a:moveTo>
                  <a:pt x="31645" y="68580"/>
                </a:moveTo>
                <a:lnTo>
                  <a:pt x="31886" y="67310"/>
                </a:lnTo>
                <a:lnTo>
                  <a:pt x="32255" y="67310"/>
                </a:lnTo>
                <a:lnTo>
                  <a:pt x="31645" y="68580"/>
                </a:lnTo>
                <a:close/>
              </a:path>
              <a:path w="638809" h="627379">
                <a:moveTo>
                  <a:pt x="609125" y="72390"/>
                </a:moveTo>
                <a:lnTo>
                  <a:pt x="606895" y="67310"/>
                </a:lnTo>
                <a:lnTo>
                  <a:pt x="630203" y="67310"/>
                </a:lnTo>
                <a:lnTo>
                  <a:pt x="631561" y="71120"/>
                </a:lnTo>
                <a:lnTo>
                  <a:pt x="608905" y="71120"/>
                </a:lnTo>
                <a:lnTo>
                  <a:pt x="609125" y="72390"/>
                </a:lnTo>
                <a:close/>
              </a:path>
              <a:path w="638809" h="627379">
                <a:moveTo>
                  <a:pt x="29656" y="72390"/>
                </a:moveTo>
                <a:lnTo>
                  <a:pt x="29876" y="71120"/>
                </a:lnTo>
                <a:lnTo>
                  <a:pt x="30213" y="71120"/>
                </a:lnTo>
                <a:lnTo>
                  <a:pt x="29656" y="72390"/>
                </a:lnTo>
                <a:close/>
              </a:path>
              <a:path w="638809" h="627379">
                <a:moveTo>
                  <a:pt x="610926" y="76200"/>
                </a:moveTo>
                <a:lnTo>
                  <a:pt x="608905" y="71120"/>
                </a:lnTo>
                <a:lnTo>
                  <a:pt x="631561" y="71120"/>
                </a:lnTo>
                <a:lnTo>
                  <a:pt x="632014" y="72390"/>
                </a:lnTo>
                <a:lnTo>
                  <a:pt x="632978" y="74930"/>
                </a:lnTo>
                <a:lnTo>
                  <a:pt x="610727" y="74930"/>
                </a:lnTo>
                <a:lnTo>
                  <a:pt x="610926" y="76200"/>
                </a:lnTo>
                <a:close/>
              </a:path>
              <a:path w="638809" h="627379">
                <a:moveTo>
                  <a:pt x="27855" y="76200"/>
                </a:moveTo>
                <a:lnTo>
                  <a:pt x="28054" y="74930"/>
                </a:lnTo>
                <a:lnTo>
                  <a:pt x="28360" y="74930"/>
                </a:lnTo>
                <a:lnTo>
                  <a:pt x="27855" y="76200"/>
                </a:lnTo>
                <a:close/>
              </a:path>
              <a:path w="638809" h="627379">
                <a:moveTo>
                  <a:pt x="615156" y="88900"/>
                </a:moveTo>
                <a:lnTo>
                  <a:pt x="613795" y="83820"/>
                </a:lnTo>
                <a:lnTo>
                  <a:pt x="613952" y="83820"/>
                </a:lnTo>
                <a:lnTo>
                  <a:pt x="612360" y="80010"/>
                </a:lnTo>
                <a:lnTo>
                  <a:pt x="612538" y="80010"/>
                </a:lnTo>
                <a:lnTo>
                  <a:pt x="610727" y="74930"/>
                </a:lnTo>
                <a:lnTo>
                  <a:pt x="632978" y="74930"/>
                </a:lnTo>
                <a:lnTo>
                  <a:pt x="633941" y="77470"/>
                </a:lnTo>
                <a:lnTo>
                  <a:pt x="635302" y="82550"/>
                </a:lnTo>
                <a:lnTo>
                  <a:pt x="636559" y="87630"/>
                </a:lnTo>
                <a:lnTo>
                  <a:pt x="615020" y="87630"/>
                </a:lnTo>
                <a:lnTo>
                  <a:pt x="615156" y="88900"/>
                </a:lnTo>
                <a:close/>
              </a:path>
              <a:path w="638809" h="627379">
                <a:moveTo>
                  <a:pt x="23624" y="88900"/>
                </a:moveTo>
                <a:lnTo>
                  <a:pt x="23750" y="87630"/>
                </a:lnTo>
                <a:lnTo>
                  <a:pt x="23965" y="87630"/>
                </a:lnTo>
                <a:lnTo>
                  <a:pt x="23624" y="88900"/>
                </a:lnTo>
                <a:close/>
              </a:path>
              <a:path w="638809" h="627379">
                <a:moveTo>
                  <a:pt x="616936" y="97790"/>
                </a:moveTo>
                <a:lnTo>
                  <a:pt x="616046" y="92710"/>
                </a:lnTo>
                <a:lnTo>
                  <a:pt x="615020" y="87630"/>
                </a:lnTo>
                <a:lnTo>
                  <a:pt x="636559" y="87630"/>
                </a:lnTo>
                <a:lnTo>
                  <a:pt x="637637" y="93980"/>
                </a:lnTo>
                <a:lnTo>
                  <a:pt x="637914" y="96520"/>
                </a:lnTo>
                <a:lnTo>
                  <a:pt x="616863" y="96520"/>
                </a:lnTo>
                <a:lnTo>
                  <a:pt x="616936" y="97790"/>
                </a:lnTo>
                <a:close/>
              </a:path>
              <a:path w="638809" h="627379">
                <a:moveTo>
                  <a:pt x="21844" y="97790"/>
                </a:moveTo>
                <a:lnTo>
                  <a:pt x="21918" y="96520"/>
                </a:lnTo>
                <a:lnTo>
                  <a:pt x="22067" y="96520"/>
                </a:lnTo>
                <a:lnTo>
                  <a:pt x="21844" y="97790"/>
                </a:lnTo>
                <a:close/>
              </a:path>
              <a:path w="638809" h="627379">
                <a:moveTo>
                  <a:pt x="638747" y="520700"/>
                </a:moveTo>
                <a:lnTo>
                  <a:pt x="617816" y="520700"/>
                </a:lnTo>
                <a:lnTo>
                  <a:pt x="617941" y="110490"/>
                </a:lnTo>
                <a:lnTo>
                  <a:pt x="617816" y="105410"/>
                </a:lnTo>
                <a:lnTo>
                  <a:pt x="617449" y="101600"/>
                </a:lnTo>
                <a:lnTo>
                  <a:pt x="616863" y="96520"/>
                </a:lnTo>
                <a:lnTo>
                  <a:pt x="637914" y="96520"/>
                </a:lnTo>
                <a:lnTo>
                  <a:pt x="638328" y="100330"/>
                </a:lnTo>
                <a:lnTo>
                  <a:pt x="638747" y="105410"/>
                </a:lnTo>
                <a:lnTo>
                  <a:pt x="638781" y="106680"/>
                </a:lnTo>
                <a:lnTo>
                  <a:pt x="638747" y="520700"/>
                </a:lnTo>
                <a:close/>
              </a:path>
              <a:path w="638809" h="627379">
                <a:moveTo>
                  <a:pt x="544027" y="626110"/>
                </a:moveTo>
                <a:lnTo>
                  <a:pt x="94753" y="626110"/>
                </a:lnTo>
                <a:lnTo>
                  <a:pt x="88732" y="624840"/>
                </a:lnTo>
                <a:lnTo>
                  <a:pt x="83842" y="623570"/>
                </a:lnTo>
                <a:lnTo>
                  <a:pt x="78544" y="622300"/>
                </a:lnTo>
                <a:lnTo>
                  <a:pt x="73351" y="619760"/>
                </a:lnTo>
                <a:lnTo>
                  <a:pt x="67801" y="618490"/>
                </a:lnTo>
                <a:lnTo>
                  <a:pt x="62859" y="615950"/>
                </a:lnTo>
                <a:lnTo>
                  <a:pt x="58053" y="613410"/>
                </a:lnTo>
                <a:lnTo>
                  <a:pt x="53393" y="610870"/>
                </a:lnTo>
                <a:lnTo>
                  <a:pt x="48870" y="607060"/>
                </a:lnTo>
                <a:lnTo>
                  <a:pt x="44503" y="604520"/>
                </a:lnTo>
                <a:lnTo>
                  <a:pt x="25216" y="585470"/>
                </a:lnTo>
                <a:lnTo>
                  <a:pt x="21918" y="581660"/>
                </a:lnTo>
                <a:lnTo>
                  <a:pt x="18818" y="577850"/>
                </a:lnTo>
                <a:lnTo>
                  <a:pt x="15928" y="572770"/>
                </a:lnTo>
                <a:lnTo>
                  <a:pt x="13489" y="568960"/>
                </a:lnTo>
                <a:lnTo>
                  <a:pt x="11017" y="563880"/>
                </a:lnTo>
                <a:lnTo>
                  <a:pt x="8578" y="558800"/>
                </a:lnTo>
                <a:lnTo>
                  <a:pt x="6766" y="553720"/>
                </a:lnTo>
                <a:lnTo>
                  <a:pt x="4840" y="548640"/>
                </a:lnTo>
                <a:lnTo>
                  <a:pt x="0" y="106680"/>
                </a:lnTo>
                <a:lnTo>
                  <a:pt x="34" y="105410"/>
                </a:lnTo>
                <a:lnTo>
                  <a:pt x="20965" y="105410"/>
                </a:lnTo>
                <a:lnTo>
                  <a:pt x="20839" y="110490"/>
                </a:lnTo>
                <a:lnTo>
                  <a:pt x="20965" y="520700"/>
                </a:lnTo>
                <a:lnTo>
                  <a:pt x="21331" y="524510"/>
                </a:lnTo>
                <a:lnTo>
                  <a:pt x="21918" y="529590"/>
                </a:lnTo>
                <a:lnTo>
                  <a:pt x="22067" y="529590"/>
                </a:lnTo>
                <a:lnTo>
                  <a:pt x="22734" y="533400"/>
                </a:lnTo>
                <a:lnTo>
                  <a:pt x="23750" y="538480"/>
                </a:lnTo>
                <a:lnTo>
                  <a:pt x="23965" y="538480"/>
                </a:lnTo>
                <a:lnTo>
                  <a:pt x="24986" y="542290"/>
                </a:lnTo>
                <a:lnTo>
                  <a:pt x="24829" y="542290"/>
                </a:lnTo>
                <a:lnTo>
                  <a:pt x="26420" y="546100"/>
                </a:lnTo>
                <a:lnTo>
                  <a:pt x="26242" y="546100"/>
                </a:lnTo>
                <a:lnTo>
                  <a:pt x="28054" y="551180"/>
                </a:lnTo>
                <a:lnTo>
                  <a:pt x="28360" y="551180"/>
                </a:lnTo>
                <a:lnTo>
                  <a:pt x="29876" y="554990"/>
                </a:lnTo>
                <a:lnTo>
                  <a:pt x="29656" y="554990"/>
                </a:lnTo>
                <a:lnTo>
                  <a:pt x="31886" y="558800"/>
                </a:lnTo>
                <a:lnTo>
                  <a:pt x="31645" y="558800"/>
                </a:lnTo>
                <a:lnTo>
                  <a:pt x="34085" y="562610"/>
                </a:lnTo>
                <a:lnTo>
                  <a:pt x="33823" y="562610"/>
                </a:lnTo>
                <a:lnTo>
                  <a:pt x="36451" y="566420"/>
                </a:lnTo>
                <a:lnTo>
                  <a:pt x="36873" y="566420"/>
                </a:lnTo>
                <a:lnTo>
                  <a:pt x="38985" y="570230"/>
                </a:lnTo>
                <a:lnTo>
                  <a:pt x="39683" y="570230"/>
                </a:lnTo>
                <a:lnTo>
                  <a:pt x="41687" y="572770"/>
                </a:lnTo>
                <a:lnTo>
                  <a:pt x="41373" y="572770"/>
                </a:lnTo>
                <a:lnTo>
                  <a:pt x="44545" y="576580"/>
                </a:lnTo>
                <a:lnTo>
                  <a:pt x="44210" y="576580"/>
                </a:lnTo>
                <a:lnTo>
                  <a:pt x="47561" y="579120"/>
                </a:lnTo>
                <a:lnTo>
                  <a:pt x="47205" y="579120"/>
                </a:lnTo>
                <a:lnTo>
                  <a:pt x="50713" y="582930"/>
                </a:lnTo>
                <a:lnTo>
                  <a:pt x="51568" y="582930"/>
                </a:lnTo>
                <a:lnTo>
                  <a:pt x="54011" y="585470"/>
                </a:lnTo>
                <a:lnTo>
                  <a:pt x="53624" y="585470"/>
                </a:lnTo>
                <a:lnTo>
                  <a:pt x="57445" y="588010"/>
                </a:lnTo>
                <a:lnTo>
                  <a:pt x="57048" y="588010"/>
                </a:lnTo>
                <a:lnTo>
                  <a:pt x="61005" y="590550"/>
                </a:lnTo>
                <a:lnTo>
                  <a:pt x="60597" y="590550"/>
                </a:lnTo>
                <a:lnTo>
                  <a:pt x="64691" y="593090"/>
                </a:lnTo>
                <a:lnTo>
                  <a:pt x="64262" y="593090"/>
                </a:lnTo>
                <a:lnTo>
                  <a:pt x="68492" y="595630"/>
                </a:lnTo>
                <a:lnTo>
                  <a:pt x="70230" y="595630"/>
                </a:lnTo>
                <a:lnTo>
                  <a:pt x="72408" y="596900"/>
                </a:lnTo>
                <a:lnTo>
                  <a:pt x="71948" y="596900"/>
                </a:lnTo>
                <a:lnTo>
                  <a:pt x="76429" y="599440"/>
                </a:lnTo>
                <a:lnTo>
                  <a:pt x="78251" y="599440"/>
                </a:lnTo>
                <a:lnTo>
                  <a:pt x="80544" y="600710"/>
                </a:lnTo>
                <a:lnTo>
                  <a:pt x="80063" y="600710"/>
                </a:lnTo>
                <a:lnTo>
                  <a:pt x="84764" y="601980"/>
                </a:lnTo>
                <a:lnTo>
                  <a:pt x="84261" y="601980"/>
                </a:lnTo>
                <a:lnTo>
                  <a:pt x="89057" y="603250"/>
                </a:lnTo>
                <a:lnTo>
                  <a:pt x="88554" y="603250"/>
                </a:lnTo>
                <a:lnTo>
                  <a:pt x="93444" y="604520"/>
                </a:lnTo>
                <a:lnTo>
                  <a:pt x="97392" y="604520"/>
                </a:lnTo>
                <a:lnTo>
                  <a:pt x="102449" y="605790"/>
                </a:lnTo>
                <a:lnTo>
                  <a:pt x="592410" y="605790"/>
                </a:lnTo>
                <a:lnTo>
                  <a:pt x="589492" y="608330"/>
                </a:lnTo>
                <a:lnTo>
                  <a:pt x="584958" y="610870"/>
                </a:lnTo>
                <a:lnTo>
                  <a:pt x="580278" y="613410"/>
                </a:lnTo>
                <a:lnTo>
                  <a:pt x="575922" y="615950"/>
                </a:lnTo>
                <a:lnTo>
                  <a:pt x="570979" y="618490"/>
                </a:lnTo>
                <a:lnTo>
                  <a:pt x="565430" y="619760"/>
                </a:lnTo>
                <a:lnTo>
                  <a:pt x="560236" y="622300"/>
                </a:lnTo>
                <a:lnTo>
                  <a:pt x="554938" y="623570"/>
                </a:lnTo>
                <a:lnTo>
                  <a:pt x="550048" y="624840"/>
                </a:lnTo>
                <a:lnTo>
                  <a:pt x="544027" y="626110"/>
                </a:lnTo>
                <a:close/>
              </a:path>
              <a:path w="638809" h="627379">
                <a:moveTo>
                  <a:pt x="20944" y="106680"/>
                </a:moveTo>
                <a:lnTo>
                  <a:pt x="20965" y="105410"/>
                </a:lnTo>
                <a:lnTo>
                  <a:pt x="20944" y="106680"/>
                </a:lnTo>
                <a:close/>
              </a:path>
              <a:path w="638809" h="627379">
                <a:moveTo>
                  <a:pt x="617837" y="106680"/>
                </a:moveTo>
                <a:lnTo>
                  <a:pt x="617740" y="105410"/>
                </a:lnTo>
                <a:lnTo>
                  <a:pt x="617837" y="106680"/>
                </a:lnTo>
                <a:close/>
              </a:path>
              <a:path w="638809" h="627379">
                <a:moveTo>
                  <a:pt x="20839" y="111760"/>
                </a:moveTo>
                <a:lnTo>
                  <a:pt x="20839" y="110490"/>
                </a:lnTo>
                <a:lnTo>
                  <a:pt x="20839" y="111760"/>
                </a:lnTo>
                <a:close/>
              </a:path>
              <a:path w="638809" h="627379">
                <a:moveTo>
                  <a:pt x="617941" y="111760"/>
                </a:moveTo>
                <a:lnTo>
                  <a:pt x="617916" y="110490"/>
                </a:lnTo>
                <a:lnTo>
                  <a:pt x="617941" y="111760"/>
                </a:lnTo>
                <a:close/>
              </a:path>
              <a:path w="638809" h="627379">
                <a:moveTo>
                  <a:pt x="21041" y="520700"/>
                </a:moveTo>
                <a:lnTo>
                  <a:pt x="20944" y="519430"/>
                </a:lnTo>
                <a:lnTo>
                  <a:pt x="21041" y="520700"/>
                </a:lnTo>
                <a:close/>
              </a:path>
              <a:path w="638809" h="627379">
                <a:moveTo>
                  <a:pt x="637957" y="529590"/>
                </a:moveTo>
                <a:lnTo>
                  <a:pt x="616863" y="529590"/>
                </a:lnTo>
                <a:lnTo>
                  <a:pt x="617502" y="524510"/>
                </a:lnTo>
                <a:lnTo>
                  <a:pt x="617837" y="519430"/>
                </a:lnTo>
                <a:lnTo>
                  <a:pt x="617816" y="520700"/>
                </a:lnTo>
                <a:lnTo>
                  <a:pt x="638747" y="520700"/>
                </a:lnTo>
                <a:lnTo>
                  <a:pt x="638276" y="527050"/>
                </a:lnTo>
                <a:lnTo>
                  <a:pt x="637957" y="529590"/>
                </a:lnTo>
                <a:close/>
              </a:path>
              <a:path w="638809" h="627379">
                <a:moveTo>
                  <a:pt x="22067" y="529590"/>
                </a:moveTo>
                <a:lnTo>
                  <a:pt x="21918" y="529590"/>
                </a:lnTo>
                <a:lnTo>
                  <a:pt x="21844" y="528320"/>
                </a:lnTo>
                <a:lnTo>
                  <a:pt x="22067" y="529590"/>
                </a:lnTo>
                <a:close/>
              </a:path>
              <a:path w="638809" h="627379">
                <a:moveTo>
                  <a:pt x="636559" y="538480"/>
                </a:moveTo>
                <a:lnTo>
                  <a:pt x="615020" y="538480"/>
                </a:lnTo>
                <a:lnTo>
                  <a:pt x="616151" y="533400"/>
                </a:lnTo>
                <a:lnTo>
                  <a:pt x="616936" y="528320"/>
                </a:lnTo>
                <a:lnTo>
                  <a:pt x="616863" y="529590"/>
                </a:lnTo>
                <a:lnTo>
                  <a:pt x="637957" y="529590"/>
                </a:lnTo>
                <a:lnTo>
                  <a:pt x="637637" y="532130"/>
                </a:lnTo>
                <a:lnTo>
                  <a:pt x="636559" y="538480"/>
                </a:lnTo>
                <a:close/>
              </a:path>
              <a:path w="638809" h="627379">
                <a:moveTo>
                  <a:pt x="23965" y="538480"/>
                </a:moveTo>
                <a:lnTo>
                  <a:pt x="23750" y="538480"/>
                </a:lnTo>
                <a:lnTo>
                  <a:pt x="23624" y="537210"/>
                </a:lnTo>
                <a:lnTo>
                  <a:pt x="23965" y="538480"/>
                </a:lnTo>
                <a:close/>
              </a:path>
              <a:path w="638809" h="627379">
                <a:moveTo>
                  <a:pt x="632899" y="551180"/>
                </a:moveTo>
                <a:lnTo>
                  <a:pt x="610727" y="551180"/>
                </a:lnTo>
                <a:lnTo>
                  <a:pt x="612538" y="546100"/>
                </a:lnTo>
                <a:lnTo>
                  <a:pt x="612360" y="546100"/>
                </a:lnTo>
                <a:lnTo>
                  <a:pt x="613952" y="542290"/>
                </a:lnTo>
                <a:lnTo>
                  <a:pt x="613795" y="542290"/>
                </a:lnTo>
                <a:lnTo>
                  <a:pt x="615156" y="537210"/>
                </a:lnTo>
                <a:lnTo>
                  <a:pt x="615020" y="538480"/>
                </a:lnTo>
                <a:lnTo>
                  <a:pt x="636559" y="538480"/>
                </a:lnTo>
                <a:lnTo>
                  <a:pt x="635302" y="543560"/>
                </a:lnTo>
                <a:lnTo>
                  <a:pt x="633784" y="548640"/>
                </a:lnTo>
                <a:lnTo>
                  <a:pt x="632899" y="551180"/>
                </a:lnTo>
                <a:close/>
              </a:path>
              <a:path w="638809" h="627379">
                <a:moveTo>
                  <a:pt x="28360" y="551180"/>
                </a:moveTo>
                <a:lnTo>
                  <a:pt x="28054" y="551180"/>
                </a:lnTo>
                <a:lnTo>
                  <a:pt x="27855" y="549910"/>
                </a:lnTo>
                <a:lnTo>
                  <a:pt x="28360" y="551180"/>
                </a:lnTo>
                <a:close/>
              </a:path>
              <a:path w="638809" h="627379">
                <a:moveTo>
                  <a:pt x="626285" y="566420"/>
                </a:moveTo>
                <a:lnTo>
                  <a:pt x="602329" y="566420"/>
                </a:lnTo>
                <a:lnTo>
                  <a:pt x="604958" y="562610"/>
                </a:lnTo>
                <a:lnTo>
                  <a:pt x="604696" y="562610"/>
                </a:lnTo>
                <a:lnTo>
                  <a:pt x="607135" y="558800"/>
                </a:lnTo>
                <a:lnTo>
                  <a:pt x="606895" y="558800"/>
                </a:lnTo>
                <a:lnTo>
                  <a:pt x="609125" y="554990"/>
                </a:lnTo>
                <a:lnTo>
                  <a:pt x="608905" y="554990"/>
                </a:lnTo>
                <a:lnTo>
                  <a:pt x="610926" y="549910"/>
                </a:lnTo>
                <a:lnTo>
                  <a:pt x="610727" y="551180"/>
                </a:lnTo>
                <a:lnTo>
                  <a:pt x="632899" y="551180"/>
                </a:lnTo>
                <a:lnTo>
                  <a:pt x="632014" y="553720"/>
                </a:lnTo>
                <a:lnTo>
                  <a:pt x="630004" y="558800"/>
                </a:lnTo>
                <a:lnTo>
                  <a:pt x="627763" y="563880"/>
                </a:lnTo>
                <a:lnTo>
                  <a:pt x="626285" y="566420"/>
                </a:lnTo>
                <a:close/>
              </a:path>
              <a:path w="638809" h="627379">
                <a:moveTo>
                  <a:pt x="36873" y="566420"/>
                </a:moveTo>
                <a:lnTo>
                  <a:pt x="36451" y="566420"/>
                </a:lnTo>
                <a:lnTo>
                  <a:pt x="36169" y="565150"/>
                </a:lnTo>
                <a:lnTo>
                  <a:pt x="36873" y="566420"/>
                </a:lnTo>
                <a:close/>
              </a:path>
              <a:path w="638809" h="627379">
                <a:moveTo>
                  <a:pt x="624068" y="570230"/>
                </a:moveTo>
                <a:lnTo>
                  <a:pt x="599795" y="570230"/>
                </a:lnTo>
                <a:lnTo>
                  <a:pt x="602612" y="565150"/>
                </a:lnTo>
                <a:lnTo>
                  <a:pt x="602329" y="566420"/>
                </a:lnTo>
                <a:lnTo>
                  <a:pt x="626285" y="566420"/>
                </a:lnTo>
                <a:lnTo>
                  <a:pt x="624068" y="570230"/>
                </a:lnTo>
                <a:close/>
              </a:path>
              <a:path w="638809" h="627379">
                <a:moveTo>
                  <a:pt x="39683" y="570230"/>
                </a:moveTo>
                <a:lnTo>
                  <a:pt x="38985" y="570230"/>
                </a:lnTo>
                <a:lnTo>
                  <a:pt x="38682" y="568960"/>
                </a:lnTo>
                <a:lnTo>
                  <a:pt x="39683" y="570230"/>
                </a:lnTo>
                <a:close/>
              </a:path>
              <a:path w="638809" h="627379">
                <a:moveTo>
                  <a:pt x="615729" y="582930"/>
                </a:moveTo>
                <a:lnTo>
                  <a:pt x="588068" y="582930"/>
                </a:lnTo>
                <a:lnTo>
                  <a:pt x="591576" y="579120"/>
                </a:lnTo>
                <a:lnTo>
                  <a:pt x="591220" y="579120"/>
                </a:lnTo>
                <a:lnTo>
                  <a:pt x="594570" y="576580"/>
                </a:lnTo>
                <a:lnTo>
                  <a:pt x="594235" y="576580"/>
                </a:lnTo>
                <a:lnTo>
                  <a:pt x="597408" y="572770"/>
                </a:lnTo>
                <a:lnTo>
                  <a:pt x="597094" y="572770"/>
                </a:lnTo>
                <a:lnTo>
                  <a:pt x="600089" y="568960"/>
                </a:lnTo>
                <a:lnTo>
                  <a:pt x="599795" y="570230"/>
                </a:lnTo>
                <a:lnTo>
                  <a:pt x="624068" y="570230"/>
                </a:lnTo>
                <a:lnTo>
                  <a:pt x="622590" y="572770"/>
                </a:lnTo>
                <a:lnTo>
                  <a:pt x="619680" y="577850"/>
                </a:lnTo>
                <a:lnTo>
                  <a:pt x="616559" y="581660"/>
                </a:lnTo>
                <a:lnTo>
                  <a:pt x="615729" y="582930"/>
                </a:lnTo>
                <a:close/>
              </a:path>
              <a:path w="638809" h="627379">
                <a:moveTo>
                  <a:pt x="51568" y="582930"/>
                </a:moveTo>
                <a:lnTo>
                  <a:pt x="50713" y="582930"/>
                </a:lnTo>
                <a:lnTo>
                  <a:pt x="50346" y="581660"/>
                </a:lnTo>
                <a:lnTo>
                  <a:pt x="51568" y="582930"/>
                </a:lnTo>
                <a:close/>
              </a:path>
              <a:path w="638809" h="627379">
                <a:moveTo>
                  <a:pt x="604856" y="595630"/>
                </a:moveTo>
                <a:lnTo>
                  <a:pt x="570288" y="595630"/>
                </a:lnTo>
                <a:lnTo>
                  <a:pt x="574519" y="593090"/>
                </a:lnTo>
                <a:lnTo>
                  <a:pt x="574089" y="593090"/>
                </a:lnTo>
                <a:lnTo>
                  <a:pt x="578183" y="590550"/>
                </a:lnTo>
                <a:lnTo>
                  <a:pt x="577775" y="590550"/>
                </a:lnTo>
                <a:lnTo>
                  <a:pt x="581733" y="588010"/>
                </a:lnTo>
                <a:lnTo>
                  <a:pt x="581335" y="588010"/>
                </a:lnTo>
                <a:lnTo>
                  <a:pt x="585147" y="585470"/>
                </a:lnTo>
                <a:lnTo>
                  <a:pt x="584770" y="585470"/>
                </a:lnTo>
                <a:lnTo>
                  <a:pt x="588434" y="581660"/>
                </a:lnTo>
                <a:lnTo>
                  <a:pt x="588068" y="582930"/>
                </a:lnTo>
                <a:lnTo>
                  <a:pt x="615729" y="582930"/>
                </a:lnTo>
                <a:lnTo>
                  <a:pt x="613240" y="586740"/>
                </a:lnTo>
                <a:lnTo>
                  <a:pt x="609722" y="590550"/>
                </a:lnTo>
                <a:lnTo>
                  <a:pt x="606026" y="594360"/>
                </a:lnTo>
                <a:lnTo>
                  <a:pt x="604856" y="595630"/>
                </a:lnTo>
                <a:close/>
              </a:path>
              <a:path w="638809" h="627379">
                <a:moveTo>
                  <a:pt x="70230" y="595630"/>
                </a:moveTo>
                <a:lnTo>
                  <a:pt x="68492" y="595630"/>
                </a:lnTo>
                <a:lnTo>
                  <a:pt x="68052" y="594360"/>
                </a:lnTo>
                <a:lnTo>
                  <a:pt x="70230" y="595630"/>
                </a:lnTo>
                <a:close/>
              </a:path>
              <a:path w="638809" h="627379">
                <a:moveTo>
                  <a:pt x="601041" y="599440"/>
                </a:moveTo>
                <a:lnTo>
                  <a:pt x="562351" y="599440"/>
                </a:lnTo>
                <a:lnTo>
                  <a:pt x="566833" y="596900"/>
                </a:lnTo>
                <a:lnTo>
                  <a:pt x="566372" y="596900"/>
                </a:lnTo>
                <a:lnTo>
                  <a:pt x="570728" y="594360"/>
                </a:lnTo>
                <a:lnTo>
                  <a:pt x="570288" y="595630"/>
                </a:lnTo>
                <a:lnTo>
                  <a:pt x="604856" y="595630"/>
                </a:lnTo>
                <a:lnTo>
                  <a:pt x="602518" y="598170"/>
                </a:lnTo>
                <a:lnTo>
                  <a:pt x="601041" y="599440"/>
                </a:lnTo>
                <a:close/>
              </a:path>
              <a:path w="638809" h="627379">
                <a:moveTo>
                  <a:pt x="78251" y="599440"/>
                </a:moveTo>
                <a:lnTo>
                  <a:pt x="76429" y="599440"/>
                </a:lnTo>
                <a:lnTo>
                  <a:pt x="75958" y="598170"/>
                </a:lnTo>
                <a:lnTo>
                  <a:pt x="78251" y="599440"/>
                </a:lnTo>
                <a:close/>
              </a:path>
              <a:path w="638809" h="627379">
                <a:moveTo>
                  <a:pt x="592410" y="605790"/>
                </a:moveTo>
                <a:lnTo>
                  <a:pt x="536331" y="605790"/>
                </a:lnTo>
                <a:lnTo>
                  <a:pt x="541389" y="604520"/>
                </a:lnTo>
                <a:lnTo>
                  <a:pt x="545336" y="604520"/>
                </a:lnTo>
                <a:lnTo>
                  <a:pt x="550226" y="603250"/>
                </a:lnTo>
                <a:lnTo>
                  <a:pt x="549724" y="603250"/>
                </a:lnTo>
                <a:lnTo>
                  <a:pt x="554519" y="601980"/>
                </a:lnTo>
                <a:lnTo>
                  <a:pt x="554017" y="601980"/>
                </a:lnTo>
                <a:lnTo>
                  <a:pt x="558718" y="600710"/>
                </a:lnTo>
                <a:lnTo>
                  <a:pt x="558236" y="600710"/>
                </a:lnTo>
                <a:lnTo>
                  <a:pt x="562823" y="598170"/>
                </a:lnTo>
                <a:lnTo>
                  <a:pt x="562351" y="599440"/>
                </a:lnTo>
                <a:lnTo>
                  <a:pt x="601041" y="599440"/>
                </a:lnTo>
                <a:lnTo>
                  <a:pt x="598089" y="601980"/>
                </a:lnTo>
                <a:lnTo>
                  <a:pt x="593869" y="604520"/>
                </a:lnTo>
                <a:lnTo>
                  <a:pt x="592410" y="605790"/>
                </a:lnTo>
                <a:close/>
              </a:path>
              <a:path w="638809" h="627379">
                <a:moveTo>
                  <a:pt x="527578" y="627380"/>
                </a:moveTo>
                <a:lnTo>
                  <a:pt x="111203" y="627380"/>
                </a:lnTo>
                <a:lnTo>
                  <a:pt x="105465" y="626110"/>
                </a:lnTo>
                <a:lnTo>
                  <a:pt x="533305" y="626110"/>
                </a:lnTo>
                <a:lnTo>
                  <a:pt x="527578" y="627380"/>
                </a:lnTo>
                <a:close/>
              </a:path>
            </a:pathLst>
          </a:custGeom>
          <a:solidFill>
            <a:srgbClr val="0750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7612490" y="7422477"/>
            <a:ext cx="30543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95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1192957" y="7821751"/>
            <a:ext cx="618490" cy="607060"/>
          </a:xfrm>
          <a:custGeom>
            <a:avLst/>
            <a:gdLst/>
            <a:ahLst/>
            <a:cxnLst/>
            <a:rect l="l" t="t" r="r" b="b"/>
            <a:pathLst>
              <a:path w="618490" h="607059">
                <a:moveTo>
                  <a:pt x="516424" y="606892"/>
                </a:moveTo>
                <a:lnTo>
                  <a:pt x="100520" y="606892"/>
                </a:lnTo>
                <a:lnTo>
                  <a:pt x="61244" y="598946"/>
                </a:lnTo>
                <a:lnTo>
                  <a:pt x="29194" y="577341"/>
                </a:lnTo>
                <a:lnTo>
                  <a:pt x="7676" y="545381"/>
                </a:lnTo>
                <a:lnTo>
                  <a:pt x="0" y="506372"/>
                </a:lnTo>
                <a:lnTo>
                  <a:pt x="0" y="101777"/>
                </a:lnTo>
                <a:lnTo>
                  <a:pt x="7676" y="62204"/>
                </a:lnTo>
                <a:lnTo>
                  <a:pt x="29194" y="29924"/>
                </a:lnTo>
                <a:lnTo>
                  <a:pt x="61244" y="8126"/>
                </a:lnTo>
                <a:lnTo>
                  <a:pt x="100520" y="0"/>
                </a:lnTo>
                <a:lnTo>
                  <a:pt x="516424" y="0"/>
                </a:lnTo>
                <a:lnTo>
                  <a:pt x="555819" y="8126"/>
                </a:lnTo>
                <a:lnTo>
                  <a:pt x="588040" y="29924"/>
                </a:lnTo>
                <a:lnTo>
                  <a:pt x="609897" y="62204"/>
                </a:lnTo>
                <a:lnTo>
                  <a:pt x="618201" y="101777"/>
                </a:lnTo>
                <a:lnTo>
                  <a:pt x="618201" y="506372"/>
                </a:lnTo>
                <a:lnTo>
                  <a:pt x="609897" y="545381"/>
                </a:lnTo>
                <a:lnTo>
                  <a:pt x="588040" y="577341"/>
                </a:lnTo>
                <a:lnTo>
                  <a:pt x="555819" y="598946"/>
                </a:lnTo>
                <a:lnTo>
                  <a:pt x="516424" y="606892"/>
                </a:lnTo>
                <a:close/>
              </a:path>
            </a:pathLst>
          </a:custGeom>
          <a:solidFill>
            <a:srgbClr val="0F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182036" y="7811584"/>
            <a:ext cx="639445" cy="627380"/>
          </a:xfrm>
          <a:custGeom>
            <a:avLst/>
            <a:gdLst/>
            <a:ahLst/>
            <a:cxnLst/>
            <a:rect l="l" t="t" r="r" b="b"/>
            <a:pathLst>
              <a:path w="639445" h="627379">
                <a:moveTo>
                  <a:pt x="544643" y="626110"/>
                </a:moveTo>
                <a:lnTo>
                  <a:pt x="94321" y="626110"/>
                </a:lnTo>
                <a:lnTo>
                  <a:pt x="88835" y="624840"/>
                </a:lnTo>
                <a:lnTo>
                  <a:pt x="83934" y="623570"/>
                </a:lnTo>
                <a:lnTo>
                  <a:pt x="78144" y="622300"/>
                </a:lnTo>
                <a:lnTo>
                  <a:pt x="73442" y="619760"/>
                </a:lnTo>
                <a:lnTo>
                  <a:pt x="67893" y="618490"/>
                </a:lnTo>
                <a:lnTo>
                  <a:pt x="62950" y="615950"/>
                </a:lnTo>
                <a:lnTo>
                  <a:pt x="58155" y="613410"/>
                </a:lnTo>
                <a:lnTo>
                  <a:pt x="53485" y="610870"/>
                </a:lnTo>
                <a:lnTo>
                  <a:pt x="49380" y="608330"/>
                </a:lnTo>
                <a:lnTo>
                  <a:pt x="45003" y="604520"/>
                </a:lnTo>
                <a:lnTo>
                  <a:pt x="40784" y="601980"/>
                </a:lnTo>
                <a:lnTo>
                  <a:pt x="22009" y="581660"/>
                </a:lnTo>
                <a:lnTo>
                  <a:pt x="18910" y="577850"/>
                </a:lnTo>
                <a:lnTo>
                  <a:pt x="16020" y="572770"/>
                </a:lnTo>
                <a:lnTo>
                  <a:pt x="13339" y="567690"/>
                </a:lnTo>
                <a:lnTo>
                  <a:pt x="11109" y="563880"/>
                </a:lnTo>
                <a:lnTo>
                  <a:pt x="596" y="527050"/>
                </a:lnTo>
                <a:lnTo>
                  <a:pt x="0" y="111760"/>
                </a:lnTo>
                <a:lnTo>
                  <a:pt x="125" y="105410"/>
                </a:lnTo>
                <a:lnTo>
                  <a:pt x="8868" y="67310"/>
                </a:lnTo>
                <a:lnTo>
                  <a:pt x="16282" y="53340"/>
                </a:lnTo>
                <a:lnTo>
                  <a:pt x="19193" y="48260"/>
                </a:lnTo>
                <a:lnTo>
                  <a:pt x="22313" y="44450"/>
                </a:lnTo>
                <a:lnTo>
                  <a:pt x="25632" y="39370"/>
                </a:lnTo>
                <a:lnTo>
                  <a:pt x="28805" y="35560"/>
                </a:lnTo>
                <a:lnTo>
                  <a:pt x="32847" y="31750"/>
                </a:lnTo>
                <a:lnTo>
                  <a:pt x="36354" y="27940"/>
                </a:lnTo>
                <a:lnTo>
                  <a:pt x="40784" y="24130"/>
                </a:lnTo>
                <a:lnTo>
                  <a:pt x="45003" y="21590"/>
                </a:lnTo>
                <a:lnTo>
                  <a:pt x="49380" y="17780"/>
                </a:lnTo>
                <a:lnTo>
                  <a:pt x="53914" y="15240"/>
                </a:lnTo>
                <a:lnTo>
                  <a:pt x="58595" y="12700"/>
                </a:lnTo>
                <a:lnTo>
                  <a:pt x="62950" y="10160"/>
                </a:lnTo>
                <a:lnTo>
                  <a:pt x="67893" y="7620"/>
                </a:lnTo>
                <a:lnTo>
                  <a:pt x="73442" y="6350"/>
                </a:lnTo>
                <a:lnTo>
                  <a:pt x="78636" y="3810"/>
                </a:lnTo>
                <a:lnTo>
                  <a:pt x="94845" y="0"/>
                </a:lnTo>
                <a:lnTo>
                  <a:pt x="544119" y="0"/>
                </a:lnTo>
                <a:lnTo>
                  <a:pt x="550140" y="1270"/>
                </a:lnTo>
                <a:lnTo>
                  <a:pt x="555030" y="2540"/>
                </a:lnTo>
                <a:lnTo>
                  <a:pt x="560328" y="3810"/>
                </a:lnTo>
                <a:lnTo>
                  <a:pt x="565522" y="6350"/>
                </a:lnTo>
                <a:lnTo>
                  <a:pt x="571071" y="7620"/>
                </a:lnTo>
                <a:lnTo>
                  <a:pt x="576013" y="10160"/>
                </a:lnTo>
                <a:lnTo>
                  <a:pt x="580820" y="12700"/>
                </a:lnTo>
                <a:lnTo>
                  <a:pt x="585479" y="15240"/>
                </a:lnTo>
                <a:lnTo>
                  <a:pt x="590003" y="19050"/>
                </a:lnTo>
                <a:lnTo>
                  <a:pt x="592186" y="20320"/>
                </a:lnTo>
                <a:lnTo>
                  <a:pt x="102541" y="20320"/>
                </a:lnTo>
                <a:lnTo>
                  <a:pt x="97483" y="21590"/>
                </a:lnTo>
                <a:lnTo>
                  <a:pt x="93536" y="21590"/>
                </a:lnTo>
                <a:lnTo>
                  <a:pt x="88646" y="22860"/>
                </a:lnTo>
                <a:lnTo>
                  <a:pt x="89149" y="22860"/>
                </a:lnTo>
                <a:lnTo>
                  <a:pt x="84353" y="24130"/>
                </a:lnTo>
                <a:lnTo>
                  <a:pt x="84856" y="24130"/>
                </a:lnTo>
                <a:lnTo>
                  <a:pt x="80154" y="25400"/>
                </a:lnTo>
                <a:lnTo>
                  <a:pt x="80636" y="25400"/>
                </a:lnTo>
                <a:lnTo>
                  <a:pt x="76050" y="27940"/>
                </a:lnTo>
                <a:lnTo>
                  <a:pt x="76521" y="27940"/>
                </a:lnTo>
                <a:lnTo>
                  <a:pt x="72039" y="29210"/>
                </a:lnTo>
                <a:lnTo>
                  <a:pt x="72500" y="29210"/>
                </a:lnTo>
                <a:lnTo>
                  <a:pt x="70322" y="30480"/>
                </a:lnTo>
                <a:lnTo>
                  <a:pt x="68594" y="30480"/>
                </a:lnTo>
                <a:lnTo>
                  <a:pt x="64354" y="33020"/>
                </a:lnTo>
                <a:lnTo>
                  <a:pt x="64783" y="33020"/>
                </a:lnTo>
                <a:lnTo>
                  <a:pt x="60689" y="35560"/>
                </a:lnTo>
                <a:lnTo>
                  <a:pt x="61108" y="35560"/>
                </a:lnTo>
                <a:lnTo>
                  <a:pt x="57139" y="38100"/>
                </a:lnTo>
                <a:lnTo>
                  <a:pt x="57537" y="38100"/>
                </a:lnTo>
                <a:lnTo>
                  <a:pt x="53726" y="40640"/>
                </a:lnTo>
                <a:lnTo>
                  <a:pt x="54103" y="40640"/>
                </a:lnTo>
                <a:lnTo>
                  <a:pt x="51659" y="43180"/>
                </a:lnTo>
                <a:lnTo>
                  <a:pt x="50804" y="43180"/>
                </a:lnTo>
                <a:lnTo>
                  <a:pt x="47297" y="46990"/>
                </a:lnTo>
                <a:lnTo>
                  <a:pt x="47653" y="46990"/>
                </a:lnTo>
                <a:lnTo>
                  <a:pt x="45419" y="49530"/>
                </a:lnTo>
                <a:lnTo>
                  <a:pt x="44637" y="49530"/>
                </a:lnTo>
                <a:lnTo>
                  <a:pt x="41464" y="53340"/>
                </a:lnTo>
                <a:lnTo>
                  <a:pt x="41778" y="53340"/>
                </a:lnTo>
                <a:lnTo>
                  <a:pt x="38773" y="57150"/>
                </a:lnTo>
                <a:lnTo>
                  <a:pt x="39077" y="57150"/>
                </a:lnTo>
                <a:lnTo>
                  <a:pt x="37199" y="59690"/>
                </a:lnTo>
                <a:lnTo>
                  <a:pt x="36543" y="59690"/>
                </a:lnTo>
                <a:lnTo>
                  <a:pt x="34572" y="63500"/>
                </a:lnTo>
                <a:lnTo>
                  <a:pt x="34177" y="63500"/>
                </a:lnTo>
                <a:lnTo>
                  <a:pt x="32347" y="67310"/>
                </a:lnTo>
                <a:lnTo>
                  <a:pt x="31988" y="67310"/>
                </a:lnTo>
                <a:lnTo>
                  <a:pt x="30308" y="71120"/>
                </a:lnTo>
                <a:lnTo>
                  <a:pt x="29967" y="71120"/>
                </a:lnTo>
                <a:lnTo>
                  <a:pt x="28452" y="74930"/>
                </a:lnTo>
                <a:lnTo>
                  <a:pt x="28145" y="74930"/>
                </a:lnTo>
                <a:lnTo>
                  <a:pt x="26334" y="80010"/>
                </a:lnTo>
                <a:lnTo>
                  <a:pt x="26512" y="80010"/>
                </a:lnTo>
                <a:lnTo>
                  <a:pt x="24920" y="83820"/>
                </a:lnTo>
                <a:lnTo>
                  <a:pt x="25077" y="83820"/>
                </a:lnTo>
                <a:lnTo>
                  <a:pt x="24056" y="87630"/>
                </a:lnTo>
                <a:lnTo>
                  <a:pt x="23842" y="87630"/>
                </a:lnTo>
                <a:lnTo>
                  <a:pt x="22721" y="92710"/>
                </a:lnTo>
                <a:lnTo>
                  <a:pt x="22159" y="96520"/>
                </a:lnTo>
                <a:lnTo>
                  <a:pt x="22009" y="96520"/>
                </a:lnTo>
                <a:lnTo>
                  <a:pt x="21371" y="101600"/>
                </a:lnTo>
                <a:lnTo>
                  <a:pt x="21132" y="105410"/>
                </a:lnTo>
                <a:lnTo>
                  <a:pt x="20931" y="110490"/>
                </a:lnTo>
                <a:lnTo>
                  <a:pt x="21056" y="520700"/>
                </a:lnTo>
                <a:lnTo>
                  <a:pt x="21423" y="524510"/>
                </a:lnTo>
                <a:lnTo>
                  <a:pt x="22009" y="529590"/>
                </a:lnTo>
                <a:lnTo>
                  <a:pt x="22159" y="529590"/>
                </a:lnTo>
                <a:lnTo>
                  <a:pt x="22826" y="533400"/>
                </a:lnTo>
                <a:lnTo>
                  <a:pt x="23842" y="538480"/>
                </a:lnTo>
                <a:lnTo>
                  <a:pt x="24056" y="538480"/>
                </a:lnTo>
                <a:lnTo>
                  <a:pt x="25077" y="542290"/>
                </a:lnTo>
                <a:lnTo>
                  <a:pt x="24920" y="542290"/>
                </a:lnTo>
                <a:lnTo>
                  <a:pt x="26512" y="546100"/>
                </a:lnTo>
                <a:lnTo>
                  <a:pt x="26334" y="546100"/>
                </a:lnTo>
                <a:lnTo>
                  <a:pt x="28145" y="551180"/>
                </a:lnTo>
                <a:lnTo>
                  <a:pt x="28452" y="551180"/>
                </a:lnTo>
                <a:lnTo>
                  <a:pt x="29967" y="554990"/>
                </a:lnTo>
                <a:lnTo>
                  <a:pt x="29747" y="554990"/>
                </a:lnTo>
                <a:lnTo>
                  <a:pt x="31988" y="558800"/>
                </a:lnTo>
                <a:lnTo>
                  <a:pt x="31737" y="558800"/>
                </a:lnTo>
                <a:lnTo>
                  <a:pt x="34177" y="562610"/>
                </a:lnTo>
                <a:lnTo>
                  <a:pt x="33915" y="562610"/>
                </a:lnTo>
                <a:lnTo>
                  <a:pt x="36543" y="566420"/>
                </a:lnTo>
                <a:lnTo>
                  <a:pt x="36964" y="566420"/>
                </a:lnTo>
                <a:lnTo>
                  <a:pt x="39077" y="570230"/>
                </a:lnTo>
                <a:lnTo>
                  <a:pt x="39775" y="570230"/>
                </a:lnTo>
                <a:lnTo>
                  <a:pt x="41778" y="572770"/>
                </a:lnTo>
                <a:lnTo>
                  <a:pt x="41464" y="572770"/>
                </a:lnTo>
                <a:lnTo>
                  <a:pt x="44637" y="576580"/>
                </a:lnTo>
                <a:lnTo>
                  <a:pt x="44302" y="576580"/>
                </a:lnTo>
                <a:lnTo>
                  <a:pt x="47653" y="579120"/>
                </a:lnTo>
                <a:lnTo>
                  <a:pt x="47297" y="579120"/>
                </a:lnTo>
                <a:lnTo>
                  <a:pt x="50804" y="582930"/>
                </a:lnTo>
                <a:lnTo>
                  <a:pt x="51659" y="582930"/>
                </a:lnTo>
                <a:lnTo>
                  <a:pt x="54103" y="585470"/>
                </a:lnTo>
                <a:lnTo>
                  <a:pt x="53726" y="585470"/>
                </a:lnTo>
                <a:lnTo>
                  <a:pt x="57537" y="588010"/>
                </a:lnTo>
                <a:lnTo>
                  <a:pt x="57139" y="588010"/>
                </a:lnTo>
                <a:lnTo>
                  <a:pt x="61108" y="590550"/>
                </a:lnTo>
                <a:lnTo>
                  <a:pt x="60689" y="590550"/>
                </a:lnTo>
                <a:lnTo>
                  <a:pt x="64783" y="593090"/>
                </a:lnTo>
                <a:lnTo>
                  <a:pt x="64354" y="593090"/>
                </a:lnTo>
                <a:lnTo>
                  <a:pt x="68594" y="595630"/>
                </a:lnTo>
                <a:lnTo>
                  <a:pt x="70322" y="595630"/>
                </a:lnTo>
                <a:lnTo>
                  <a:pt x="72500" y="596900"/>
                </a:lnTo>
                <a:lnTo>
                  <a:pt x="72039" y="596900"/>
                </a:lnTo>
                <a:lnTo>
                  <a:pt x="76521" y="599440"/>
                </a:lnTo>
                <a:lnTo>
                  <a:pt x="78343" y="599440"/>
                </a:lnTo>
                <a:lnTo>
                  <a:pt x="80636" y="600710"/>
                </a:lnTo>
                <a:lnTo>
                  <a:pt x="80154" y="600710"/>
                </a:lnTo>
                <a:lnTo>
                  <a:pt x="84856" y="601980"/>
                </a:lnTo>
                <a:lnTo>
                  <a:pt x="84353" y="601980"/>
                </a:lnTo>
                <a:lnTo>
                  <a:pt x="89149" y="603250"/>
                </a:lnTo>
                <a:lnTo>
                  <a:pt x="88646" y="603250"/>
                </a:lnTo>
                <a:lnTo>
                  <a:pt x="93536" y="604520"/>
                </a:lnTo>
                <a:lnTo>
                  <a:pt x="97483" y="604520"/>
                </a:lnTo>
                <a:lnTo>
                  <a:pt x="102541" y="605790"/>
                </a:lnTo>
                <a:lnTo>
                  <a:pt x="592502" y="605790"/>
                </a:lnTo>
                <a:lnTo>
                  <a:pt x="589584" y="608330"/>
                </a:lnTo>
                <a:lnTo>
                  <a:pt x="585050" y="610870"/>
                </a:lnTo>
                <a:lnTo>
                  <a:pt x="580820" y="613410"/>
                </a:lnTo>
                <a:lnTo>
                  <a:pt x="576013" y="615950"/>
                </a:lnTo>
                <a:lnTo>
                  <a:pt x="571071" y="618490"/>
                </a:lnTo>
                <a:lnTo>
                  <a:pt x="565522" y="619760"/>
                </a:lnTo>
                <a:lnTo>
                  <a:pt x="560831" y="622300"/>
                </a:lnTo>
                <a:lnTo>
                  <a:pt x="555030" y="623570"/>
                </a:lnTo>
                <a:lnTo>
                  <a:pt x="549627" y="624840"/>
                </a:lnTo>
                <a:lnTo>
                  <a:pt x="544643" y="626110"/>
                </a:lnTo>
                <a:close/>
              </a:path>
              <a:path w="639445" h="627379">
                <a:moveTo>
                  <a:pt x="570820" y="31750"/>
                </a:moveTo>
                <a:lnTo>
                  <a:pt x="566464" y="29210"/>
                </a:lnTo>
                <a:lnTo>
                  <a:pt x="566925" y="29210"/>
                </a:lnTo>
                <a:lnTo>
                  <a:pt x="562443" y="27940"/>
                </a:lnTo>
                <a:lnTo>
                  <a:pt x="562914" y="27940"/>
                </a:lnTo>
                <a:lnTo>
                  <a:pt x="558328" y="25400"/>
                </a:lnTo>
                <a:lnTo>
                  <a:pt x="558810" y="25400"/>
                </a:lnTo>
                <a:lnTo>
                  <a:pt x="554119" y="24130"/>
                </a:lnTo>
                <a:lnTo>
                  <a:pt x="554611" y="24130"/>
                </a:lnTo>
                <a:lnTo>
                  <a:pt x="549815" y="22860"/>
                </a:lnTo>
                <a:lnTo>
                  <a:pt x="550318" y="22860"/>
                </a:lnTo>
                <a:lnTo>
                  <a:pt x="545428" y="21590"/>
                </a:lnTo>
                <a:lnTo>
                  <a:pt x="541480" y="21590"/>
                </a:lnTo>
                <a:lnTo>
                  <a:pt x="536423" y="20320"/>
                </a:lnTo>
                <a:lnTo>
                  <a:pt x="592186" y="20320"/>
                </a:lnTo>
                <a:lnTo>
                  <a:pt x="594369" y="21590"/>
                </a:lnTo>
                <a:lnTo>
                  <a:pt x="598180" y="24130"/>
                </a:lnTo>
                <a:lnTo>
                  <a:pt x="602609" y="27940"/>
                </a:lnTo>
                <a:lnTo>
                  <a:pt x="605185" y="30480"/>
                </a:lnTo>
                <a:lnTo>
                  <a:pt x="570380" y="30480"/>
                </a:lnTo>
                <a:lnTo>
                  <a:pt x="570820" y="31750"/>
                </a:lnTo>
                <a:close/>
              </a:path>
              <a:path w="639445" h="627379">
                <a:moveTo>
                  <a:pt x="68144" y="31750"/>
                </a:moveTo>
                <a:lnTo>
                  <a:pt x="68594" y="30480"/>
                </a:lnTo>
                <a:lnTo>
                  <a:pt x="70322" y="30480"/>
                </a:lnTo>
                <a:lnTo>
                  <a:pt x="68144" y="31750"/>
                </a:lnTo>
                <a:close/>
              </a:path>
              <a:path w="639445" h="627379">
                <a:moveTo>
                  <a:pt x="588526" y="44450"/>
                </a:moveTo>
                <a:lnTo>
                  <a:pt x="584861" y="40640"/>
                </a:lnTo>
                <a:lnTo>
                  <a:pt x="585249" y="40640"/>
                </a:lnTo>
                <a:lnTo>
                  <a:pt x="581427" y="38100"/>
                </a:lnTo>
                <a:lnTo>
                  <a:pt x="581825" y="38100"/>
                </a:lnTo>
                <a:lnTo>
                  <a:pt x="577867" y="35560"/>
                </a:lnTo>
                <a:lnTo>
                  <a:pt x="578275" y="35560"/>
                </a:lnTo>
                <a:lnTo>
                  <a:pt x="574181" y="33020"/>
                </a:lnTo>
                <a:lnTo>
                  <a:pt x="574610" y="33020"/>
                </a:lnTo>
                <a:lnTo>
                  <a:pt x="570380" y="30480"/>
                </a:lnTo>
                <a:lnTo>
                  <a:pt x="605185" y="30480"/>
                </a:lnTo>
                <a:lnTo>
                  <a:pt x="606473" y="31750"/>
                </a:lnTo>
                <a:lnTo>
                  <a:pt x="610159" y="35560"/>
                </a:lnTo>
                <a:lnTo>
                  <a:pt x="613332" y="39370"/>
                </a:lnTo>
                <a:lnTo>
                  <a:pt x="615821" y="43180"/>
                </a:lnTo>
                <a:lnTo>
                  <a:pt x="588160" y="43180"/>
                </a:lnTo>
                <a:lnTo>
                  <a:pt x="588526" y="44450"/>
                </a:lnTo>
                <a:close/>
              </a:path>
              <a:path w="639445" h="627379">
                <a:moveTo>
                  <a:pt x="50438" y="44450"/>
                </a:moveTo>
                <a:lnTo>
                  <a:pt x="50804" y="43180"/>
                </a:lnTo>
                <a:lnTo>
                  <a:pt x="51659" y="43180"/>
                </a:lnTo>
                <a:lnTo>
                  <a:pt x="50438" y="44450"/>
                </a:lnTo>
                <a:close/>
              </a:path>
              <a:path w="639445" h="627379">
                <a:moveTo>
                  <a:pt x="594662" y="50800"/>
                </a:moveTo>
                <a:lnTo>
                  <a:pt x="591311" y="46990"/>
                </a:lnTo>
                <a:lnTo>
                  <a:pt x="591667" y="46990"/>
                </a:lnTo>
                <a:lnTo>
                  <a:pt x="588160" y="43180"/>
                </a:lnTo>
                <a:lnTo>
                  <a:pt x="615821" y="43180"/>
                </a:lnTo>
                <a:lnTo>
                  <a:pt x="616651" y="44450"/>
                </a:lnTo>
                <a:lnTo>
                  <a:pt x="620054" y="48260"/>
                </a:lnTo>
                <a:lnTo>
                  <a:pt x="620776" y="49530"/>
                </a:lnTo>
                <a:lnTo>
                  <a:pt x="594327" y="49530"/>
                </a:lnTo>
                <a:lnTo>
                  <a:pt x="594662" y="50800"/>
                </a:lnTo>
                <a:close/>
              </a:path>
              <a:path w="639445" h="627379">
                <a:moveTo>
                  <a:pt x="44302" y="50800"/>
                </a:moveTo>
                <a:lnTo>
                  <a:pt x="44637" y="49530"/>
                </a:lnTo>
                <a:lnTo>
                  <a:pt x="45419" y="49530"/>
                </a:lnTo>
                <a:lnTo>
                  <a:pt x="44302" y="50800"/>
                </a:lnTo>
                <a:close/>
              </a:path>
              <a:path w="639445" h="627379">
                <a:moveTo>
                  <a:pt x="602704" y="60960"/>
                </a:moveTo>
                <a:lnTo>
                  <a:pt x="599887" y="57150"/>
                </a:lnTo>
                <a:lnTo>
                  <a:pt x="600191" y="57150"/>
                </a:lnTo>
                <a:lnTo>
                  <a:pt x="597186" y="53340"/>
                </a:lnTo>
                <a:lnTo>
                  <a:pt x="597500" y="53340"/>
                </a:lnTo>
                <a:lnTo>
                  <a:pt x="594327" y="49530"/>
                </a:lnTo>
                <a:lnTo>
                  <a:pt x="620776" y="49530"/>
                </a:lnTo>
                <a:lnTo>
                  <a:pt x="622944" y="53340"/>
                </a:lnTo>
                <a:lnTo>
                  <a:pt x="625384" y="57150"/>
                </a:lnTo>
                <a:lnTo>
                  <a:pt x="626619" y="59690"/>
                </a:lnTo>
                <a:lnTo>
                  <a:pt x="602421" y="59690"/>
                </a:lnTo>
                <a:lnTo>
                  <a:pt x="602704" y="60960"/>
                </a:lnTo>
                <a:close/>
              </a:path>
              <a:path w="639445" h="627379">
                <a:moveTo>
                  <a:pt x="36260" y="60960"/>
                </a:moveTo>
                <a:lnTo>
                  <a:pt x="36543" y="59690"/>
                </a:lnTo>
                <a:lnTo>
                  <a:pt x="37199" y="59690"/>
                </a:lnTo>
                <a:lnTo>
                  <a:pt x="36260" y="60960"/>
                </a:lnTo>
                <a:close/>
              </a:path>
              <a:path w="639445" h="627379">
                <a:moveTo>
                  <a:pt x="605049" y="64770"/>
                </a:moveTo>
                <a:lnTo>
                  <a:pt x="602421" y="59690"/>
                </a:lnTo>
                <a:lnTo>
                  <a:pt x="626619" y="59690"/>
                </a:lnTo>
                <a:lnTo>
                  <a:pt x="627855" y="62230"/>
                </a:lnTo>
                <a:lnTo>
                  <a:pt x="628418" y="63500"/>
                </a:lnTo>
                <a:lnTo>
                  <a:pt x="604787" y="63500"/>
                </a:lnTo>
                <a:lnTo>
                  <a:pt x="605049" y="64770"/>
                </a:lnTo>
                <a:close/>
              </a:path>
              <a:path w="639445" h="627379">
                <a:moveTo>
                  <a:pt x="33915" y="64770"/>
                </a:moveTo>
                <a:lnTo>
                  <a:pt x="34177" y="63500"/>
                </a:lnTo>
                <a:lnTo>
                  <a:pt x="34572" y="63500"/>
                </a:lnTo>
                <a:lnTo>
                  <a:pt x="33915" y="64770"/>
                </a:lnTo>
                <a:close/>
              </a:path>
              <a:path w="639445" h="627379">
                <a:moveTo>
                  <a:pt x="607227" y="68580"/>
                </a:moveTo>
                <a:lnTo>
                  <a:pt x="604787" y="63500"/>
                </a:lnTo>
                <a:lnTo>
                  <a:pt x="628418" y="63500"/>
                </a:lnTo>
                <a:lnTo>
                  <a:pt x="630106" y="67310"/>
                </a:lnTo>
                <a:lnTo>
                  <a:pt x="606986" y="67310"/>
                </a:lnTo>
                <a:lnTo>
                  <a:pt x="607227" y="68580"/>
                </a:lnTo>
                <a:close/>
              </a:path>
              <a:path w="639445" h="627379">
                <a:moveTo>
                  <a:pt x="31737" y="68580"/>
                </a:moveTo>
                <a:lnTo>
                  <a:pt x="31988" y="67310"/>
                </a:lnTo>
                <a:lnTo>
                  <a:pt x="32347" y="67310"/>
                </a:lnTo>
                <a:lnTo>
                  <a:pt x="31737" y="68580"/>
                </a:lnTo>
                <a:close/>
              </a:path>
              <a:path w="639445" h="627379">
                <a:moveTo>
                  <a:pt x="609217" y="72390"/>
                </a:moveTo>
                <a:lnTo>
                  <a:pt x="606986" y="67310"/>
                </a:lnTo>
                <a:lnTo>
                  <a:pt x="630106" y="67310"/>
                </a:lnTo>
                <a:lnTo>
                  <a:pt x="631606" y="71120"/>
                </a:lnTo>
                <a:lnTo>
                  <a:pt x="608997" y="71120"/>
                </a:lnTo>
                <a:lnTo>
                  <a:pt x="609217" y="72390"/>
                </a:lnTo>
                <a:close/>
              </a:path>
              <a:path w="639445" h="627379">
                <a:moveTo>
                  <a:pt x="29747" y="72390"/>
                </a:moveTo>
                <a:lnTo>
                  <a:pt x="29967" y="71120"/>
                </a:lnTo>
                <a:lnTo>
                  <a:pt x="30308" y="71120"/>
                </a:lnTo>
                <a:lnTo>
                  <a:pt x="29747" y="72390"/>
                </a:lnTo>
                <a:close/>
              </a:path>
              <a:path w="639445" h="627379">
                <a:moveTo>
                  <a:pt x="611018" y="76200"/>
                </a:moveTo>
                <a:lnTo>
                  <a:pt x="608997" y="71120"/>
                </a:lnTo>
                <a:lnTo>
                  <a:pt x="631606" y="71120"/>
                </a:lnTo>
                <a:lnTo>
                  <a:pt x="633069" y="74930"/>
                </a:lnTo>
                <a:lnTo>
                  <a:pt x="610819" y="74930"/>
                </a:lnTo>
                <a:lnTo>
                  <a:pt x="611018" y="76200"/>
                </a:lnTo>
                <a:close/>
              </a:path>
              <a:path w="639445" h="627379">
                <a:moveTo>
                  <a:pt x="27946" y="76200"/>
                </a:moveTo>
                <a:lnTo>
                  <a:pt x="28145" y="74930"/>
                </a:lnTo>
                <a:lnTo>
                  <a:pt x="28452" y="74930"/>
                </a:lnTo>
                <a:lnTo>
                  <a:pt x="27946" y="76200"/>
                </a:lnTo>
                <a:close/>
              </a:path>
              <a:path w="639445" h="627379">
                <a:moveTo>
                  <a:pt x="615248" y="88900"/>
                </a:moveTo>
                <a:lnTo>
                  <a:pt x="613887" y="83820"/>
                </a:lnTo>
                <a:lnTo>
                  <a:pt x="614044" y="83820"/>
                </a:lnTo>
                <a:lnTo>
                  <a:pt x="612452" y="80010"/>
                </a:lnTo>
                <a:lnTo>
                  <a:pt x="612630" y="80010"/>
                </a:lnTo>
                <a:lnTo>
                  <a:pt x="610819" y="74930"/>
                </a:lnTo>
                <a:lnTo>
                  <a:pt x="633069" y="74930"/>
                </a:lnTo>
                <a:lnTo>
                  <a:pt x="634033" y="77470"/>
                </a:lnTo>
                <a:lnTo>
                  <a:pt x="635394" y="82550"/>
                </a:lnTo>
                <a:lnTo>
                  <a:pt x="636650" y="87630"/>
                </a:lnTo>
                <a:lnTo>
                  <a:pt x="615122" y="87630"/>
                </a:lnTo>
                <a:lnTo>
                  <a:pt x="615248" y="88900"/>
                </a:lnTo>
                <a:close/>
              </a:path>
              <a:path w="639445" h="627379">
                <a:moveTo>
                  <a:pt x="23716" y="88900"/>
                </a:moveTo>
                <a:lnTo>
                  <a:pt x="23842" y="87630"/>
                </a:lnTo>
                <a:lnTo>
                  <a:pt x="24056" y="87630"/>
                </a:lnTo>
                <a:lnTo>
                  <a:pt x="23716" y="88900"/>
                </a:lnTo>
                <a:close/>
              </a:path>
              <a:path w="639445" h="627379">
                <a:moveTo>
                  <a:pt x="617028" y="97790"/>
                </a:moveTo>
                <a:lnTo>
                  <a:pt x="616138" y="92710"/>
                </a:lnTo>
                <a:lnTo>
                  <a:pt x="615122" y="87630"/>
                </a:lnTo>
                <a:lnTo>
                  <a:pt x="636650" y="87630"/>
                </a:lnTo>
                <a:lnTo>
                  <a:pt x="637729" y="93980"/>
                </a:lnTo>
                <a:lnTo>
                  <a:pt x="638005" y="96520"/>
                </a:lnTo>
                <a:lnTo>
                  <a:pt x="616955" y="96520"/>
                </a:lnTo>
                <a:lnTo>
                  <a:pt x="617028" y="97790"/>
                </a:lnTo>
                <a:close/>
              </a:path>
              <a:path w="639445" h="627379">
                <a:moveTo>
                  <a:pt x="21936" y="97790"/>
                </a:moveTo>
                <a:lnTo>
                  <a:pt x="22009" y="96520"/>
                </a:lnTo>
                <a:lnTo>
                  <a:pt x="22159" y="96520"/>
                </a:lnTo>
                <a:lnTo>
                  <a:pt x="21936" y="97790"/>
                </a:lnTo>
                <a:close/>
              </a:path>
              <a:path w="639445" h="627379">
                <a:moveTo>
                  <a:pt x="638818" y="520700"/>
                </a:moveTo>
                <a:lnTo>
                  <a:pt x="617907" y="520700"/>
                </a:lnTo>
                <a:lnTo>
                  <a:pt x="618033" y="110490"/>
                </a:lnTo>
                <a:lnTo>
                  <a:pt x="617907" y="105410"/>
                </a:lnTo>
                <a:lnTo>
                  <a:pt x="617541" y="101600"/>
                </a:lnTo>
                <a:lnTo>
                  <a:pt x="616955" y="96520"/>
                </a:lnTo>
                <a:lnTo>
                  <a:pt x="638005" y="96520"/>
                </a:lnTo>
                <a:lnTo>
                  <a:pt x="638420" y="100330"/>
                </a:lnTo>
                <a:lnTo>
                  <a:pt x="638818" y="105410"/>
                </a:lnTo>
                <a:lnTo>
                  <a:pt x="638857" y="106680"/>
                </a:lnTo>
                <a:lnTo>
                  <a:pt x="638818" y="520700"/>
                </a:lnTo>
                <a:close/>
              </a:path>
              <a:path w="639445" h="627379">
                <a:moveTo>
                  <a:pt x="21036" y="106680"/>
                </a:moveTo>
                <a:lnTo>
                  <a:pt x="21056" y="105410"/>
                </a:lnTo>
                <a:lnTo>
                  <a:pt x="21036" y="106680"/>
                </a:lnTo>
                <a:close/>
              </a:path>
              <a:path w="639445" h="627379">
                <a:moveTo>
                  <a:pt x="617928" y="106680"/>
                </a:moveTo>
                <a:lnTo>
                  <a:pt x="617832" y="105410"/>
                </a:lnTo>
                <a:lnTo>
                  <a:pt x="617928" y="106680"/>
                </a:lnTo>
                <a:close/>
              </a:path>
              <a:path w="639445" h="627379">
                <a:moveTo>
                  <a:pt x="20931" y="111760"/>
                </a:moveTo>
                <a:lnTo>
                  <a:pt x="20931" y="110490"/>
                </a:lnTo>
                <a:lnTo>
                  <a:pt x="20931" y="111760"/>
                </a:lnTo>
                <a:close/>
              </a:path>
              <a:path w="639445" h="627379">
                <a:moveTo>
                  <a:pt x="618033" y="111760"/>
                </a:moveTo>
                <a:lnTo>
                  <a:pt x="618008" y="110490"/>
                </a:lnTo>
                <a:lnTo>
                  <a:pt x="618033" y="111760"/>
                </a:lnTo>
                <a:close/>
              </a:path>
              <a:path w="639445" h="627379">
                <a:moveTo>
                  <a:pt x="21132" y="520700"/>
                </a:moveTo>
                <a:lnTo>
                  <a:pt x="21036" y="519430"/>
                </a:lnTo>
                <a:lnTo>
                  <a:pt x="21132" y="520700"/>
                </a:lnTo>
                <a:close/>
              </a:path>
              <a:path w="639445" h="627379">
                <a:moveTo>
                  <a:pt x="638048" y="529590"/>
                </a:moveTo>
                <a:lnTo>
                  <a:pt x="616955" y="529590"/>
                </a:lnTo>
                <a:lnTo>
                  <a:pt x="617593" y="524510"/>
                </a:lnTo>
                <a:lnTo>
                  <a:pt x="617928" y="519430"/>
                </a:lnTo>
                <a:lnTo>
                  <a:pt x="617907" y="520700"/>
                </a:lnTo>
                <a:lnTo>
                  <a:pt x="638818" y="520700"/>
                </a:lnTo>
                <a:lnTo>
                  <a:pt x="638368" y="527050"/>
                </a:lnTo>
                <a:lnTo>
                  <a:pt x="638048" y="529590"/>
                </a:lnTo>
                <a:close/>
              </a:path>
              <a:path w="639445" h="627379">
                <a:moveTo>
                  <a:pt x="22159" y="529590"/>
                </a:moveTo>
                <a:lnTo>
                  <a:pt x="22009" y="529590"/>
                </a:lnTo>
                <a:lnTo>
                  <a:pt x="21936" y="528320"/>
                </a:lnTo>
                <a:lnTo>
                  <a:pt x="22159" y="529590"/>
                </a:lnTo>
                <a:close/>
              </a:path>
              <a:path w="639445" h="627379">
                <a:moveTo>
                  <a:pt x="636650" y="538480"/>
                </a:moveTo>
                <a:lnTo>
                  <a:pt x="615122" y="538480"/>
                </a:lnTo>
                <a:lnTo>
                  <a:pt x="616253" y="533400"/>
                </a:lnTo>
                <a:lnTo>
                  <a:pt x="617028" y="528320"/>
                </a:lnTo>
                <a:lnTo>
                  <a:pt x="616955" y="529590"/>
                </a:lnTo>
                <a:lnTo>
                  <a:pt x="638048" y="529590"/>
                </a:lnTo>
                <a:lnTo>
                  <a:pt x="637729" y="532130"/>
                </a:lnTo>
                <a:lnTo>
                  <a:pt x="636650" y="538480"/>
                </a:lnTo>
                <a:close/>
              </a:path>
              <a:path w="639445" h="627379">
                <a:moveTo>
                  <a:pt x="24056" y="538480"/>
                </a:moveTo>
                <a:lnTo>
                  <a:pt x="23842" y="538480"/>
                </a:lnTo>
                <a:lnTo>
                  <a:pt x="23716" y="537210"/>
                </a:lnTo>
                <a:lnTo>
                  <a:pt x="24056" y="538480"/>
                </a:lnTo>
                <a:close/>
              </a:path>
              <a:path w="639445" h="627379">
                <a:moveTo>
                  <a:pt x="633158" y="551180"/>
                </a:moveTo>
                <a:lnTo>
                  <a:pt x="610819" y="551180"/>
                </a:lnTo>
                <a:lnTo>
                  <a:pt x="612630" y="546100"/>
                </a:lnTo>
                <a:lnTo>
                  <a:pt x="612452" y="546100"/>
                </a:lnTo>
                <a:lnTo>
                  <a:pt x="614044" y="542290"/>
                </a:lnTo>
                <a:lnTo>
                  <a:pt x="613887" y="542290"/>
                </a:lnTo>
                <a:lnTo>
                  <a:pt x="615248" y="537210"/>
                </a:lnTo>
                <a:lnTo>
                  <a:pt x="615122" y="538480"/>
                </a:lnTo>
                <a:lnTo>
                  <a:pt x="636650" y="538480"/>
                </a:lnTo>
                <a:lnTo>
                  <a:pt x="635394" y="543560"/>
                </a:lnTo>
                <a:lnTo>
                  <a:pt x="634033" y="548640"/>
                </a:lnTo>
                <a:lnTo>
                  <a:pt x="633158" y="551180"/>
                </a:lnTo>
                <a:close/>
              </a:path>
              <a:path w="639445" h="627379">
                <a:moveTo>
                  <a:pt x="28452" y="551180"/>
                </a:moveTo>
                <a:lnTo>
                  <a:pt x="28145" y="551180"/>
                </a:lnTo>
                <a:lnTo>
                  <a:pt x="27946" y="549910"/>
                </a:lnTo>
                <a:lnTo>
                  <a:pt x="28452" y="551180"/>
                </a:lnTo>
                <a:close/>
              </a:path>
              <a:path w="639445" h="627379">
                <a:moveTo>
                  <a:pt x="626614" y="566420"/>
                </a:moveTo>
                <a:lnTo>
                  <a:pt x="602421" y="566420"/>
                </a:lnTo>
                <a:lnTo>
                  <a:pt x="605049" y="562610"/>
                </a:lnTo>
                <a:lnTo>
                  <a:pt x="604787" y="562610"/>
                </a:lnTo>
                <a:lnTo>
                  <a:pt x="607227" y="558800"/>
                </a:lnTo>
                <a:lnTo>
                  <a:pt x="606986" y="558800"/>
                </a:lnTo>
                <a:lnTo>
                  <a:pt x="609217" y="554990"/>
                </a:lnTo>
                <a:lnTo>
                  <a:pt x="608997" y="554990"/>
                </a:lnTo>
                <a:lnTo>
                  <a:pt x="611018" y="549910"/>
                </a:lnTo>
                <a:lnTo>
                  <a:pt x="610819" y="551180"/>
                </a:lnTo>
                <a:lnTo>
                  <a:pt x="633158" y="551180"/>
                </a:lnTo>
                <a:lnTo>
                  <a:pt x="632284" y="553720"/>
                </a:lnTo>
                <a:lnTo>
                  <a:pt x="630305" y="558800"/>
                </a:lnTo>
                <a:lnTo>
                  <a:pt x="626614" y="566420"/>
                </a:lnTo>
                <a:close/>
              </a:path>
              <a:path w="639445" h="627379">
                <a:moveTo>
                  <a:pt x="36964" y="566420"/>
                </a:moveTo>
                <a:lnTo>
                  <a:pt x="36543" y="566420"/>
                </a:lnTo>
                <a:lnTo>
                  <a:pt x="36260" y="565150"/>
                </a:lnTo>
                <a:lnTo>
                  <a:pt x="36964" y="566420"/>
                </a:lnTo>
                <a:close/>
              </a:path>
              <a:path w="639445" h="627379">
                <a:moveTo>
                  <a:pt x="624483" y="570230"/>
                </a:moveTo>
                <a:lnTo>
                  <a:pt x="599887" y="570230"/>
                </a:lnTo>
                <a:lnTo>
                  <a:pt x="602704" y="565150"/>
                </a:lnTo>
                <a:lnTo>
                  <a:pt x="602421" y="566420"/>
                </a:lnTo>
                <a:lnTo>
                  <a:pt x="626614" y="566420"/>
                </a:lnTo>
                <a:lnTo>
                  <a:pt x="625384" y="568960"/>
                </a:lnTo>
                <a:lnTo>
                  <a:pt x="624483" y="570230"/>
                </a:lnTo>
                <a:close/>
              </a:path>
              <a:path w="639445" h="627379">
                <a:moveTo>
                  <a:pt x="39775" y="570230"/>
                </a:moveTo>
                <a:lnTo>
                  <a:pt x="39077" y="570230"/>
                </a:lnTo>
                <a:lnTo>
                  <a:pt x="38773" y="568960"/>
                </a:lnTo>
                <a:lnTo>
                  <a:pt x="39775" y="570230"/>
                </a:lnTo>
                <a:close/>
              </a:path>
              <a:path w="639445" h="627379">
                <a:moveTo>
                  <a:pt x="616049" y="582930"/>
                </a:moveTo>
                <a:lnTo>
                  <a:pt x="588160" y="582930"/>
                </a:lnTo>
                <a:lnTo>
                  <a:pt x="591667" y="579120"/>
                </a:lnTo>
                <a:lnTo>
                  <a:pt x="591311" y="579120"/>
                </a:lnTo>
                <a:lnTo>
                  <a:pt x="594662" y="576580"/>
                </a:lnTo>
                <a:lnTo>
                  <a:pt x="594327" y="576580"/>
                </a:lnTo>
                <a:lnTo>
                  <a:pt x="597500" y="572770"/>
                </a:lnTo>
                <a:lnTo>
                  <a:pt x="597186" y="572770"/>
                </a:lnTo>
                <a:lnTo>
                  <a:pt x="600191" y="568960"/>
                </a:lnTo>
                <a:lnTo>
                  <a:pt x="599887" y="570230"/>
                </a:lnTo>
                <a:lnTo>
                  <a:pt x="624483" y="570230"/>
                </a:lnTo>
                <a:lnTo>
                  <a:pt x="622682" y="572770"/>
                </a:lnTo>
                <a:lnTo>
                  <a:pt x="619771" y="577850"/>
                </a:lnTo>
                <a:lnTo>
                  <a:pt x="616955" y="581660"/>
                </a:lnTo>
                <a:lnTo>
                  <a:pt x="616049" y="582930"/>
                </a:lnTo>
                <a:close/>
              </a:path>
              <a:path w="639445" h="627379">
                <a:moveTo>
                  <a:pt x="51659" y="582930"/>
                </a:moveTo>
                <a:lnTo>
                  <a:pt x="50804" y="582930"/>
                </a:lnTo>
                <a:lnTo>
                  <a:pt x="50438" y="581660"/>
                </a:lnTo>
                <a:lnTo>
                  <a:pt x="51659" y="582930"/>
                </a:lnTo>
                <a:close/>
              </a:path>
              <a:path w="639445" h="627379">
                <a:moveTo>
                  <a:pt x="604948" y="595630"/>
                </a:moveTo>
                <a:lnTo>
                  <a:pt x="570380" y="595630"/>
                </a:lnTo>
                <a:lnTo>
                  <a:pt x="574610" y="593090"/>
                </a:lnTo>
                <a:lnTo>
                  <a:pt x="574181" y="593090"/>
                </a:lnTo>
                <a:lnTo>
                  <a:pt x="578275" y="590550"/>
                </a:lnTo>
                <a:lnTo>
                  <a:pt x="577867" y="590550"/>
                </a:lnTo>
                <a:lnTo>
                  <a:pt x="581825" y="588010"/>
                </a:lnTo>
                <a:lnTo>
                  <a:pt x="581427" y="588010"/>
                </a:lnTo>
                <a:lnTo>
                  <a:pt x="585249" y="585470"/>
                </a:lnTo>
                <a:lnTo>
                  <a:pt x="584861" y="585470"/>
                </a:lnTo>
                <a:lnTo>
                  <a:pt x="588526" y="581660"/>
                </a:lnTo>
                <a:lnTo>
                  <a:pt x="588160" y="582930"/>
                </a:lnTo>
                <a:lnTo>
                  <a:pt x="616049" y="582930"/>
                </a:lnTo>
                <a:lnTo>
                  <a:pt x="613332" y="586740"/>
                </a:lnTo>
                <a:lnTo>
                  <a:pt x="610159" y="590550"/>
                </a:lnTo>
                <a:lnTo>
                  <a:pt x="606117" y="594360"/>
                </a:lnTo>
                <a:lnTo>
                  <a:pt x="604948" y="595630"/>
                </a:lnTo>
                <a:close/>
              </a:path>
              <a:path w="639445" h="627379">
                <a:moveTo>
                  <a:pt x="70322" y="595630"/>
                </a:moveTo>
                <a:lnTo>
                  <a:pt x="68594" y="595630"/>
                </a:lnTo>
                <a:lnTo>
                  <a:pt x="68144" y="594360"/>
                </a:lnTo>
                <a:lnTo>
                  <a:pt x="70322" y="595630"/>
                </a:lnTo>
                <a:close/>
              </a:path>
              <a:path w="639445" h="627379">
                <a:moveTo>
                  <a:pt x="601133" y="599440"/>
                </a:moveTo>
                <a:lnTo>
                  <a:pt x="562443" y="599440"/>
                </a:lnTo>
                <a:lnTo>
                  <a:pt x="566925" y="596900"/>
                </a:lnTo>
                <a:lnTo>
                  <a:pt x="566464" y="596900"/>
                </a:lnTo>
                <a:lnTo>
                  <a:pt x="570820" y="594360"/>
                </a:lnTo>
                <a:lnTo>
                  <a:pt x="570380" y="595630"/>
                </a:lnTo>
                <a:lnTo>
                  <a:pt x="604948" y="595630"/>
                </a:lnTo>
                <a:lnTo>
                  <a:pt x="602609" y="598170"/>
                </a:lnTo>
                <a:lnTo>
                  <a:pt x="601133" y="599440"/>
                </a:lnTo>
                <a:close/>
              </a:path>
              <a:path w="639445" h="627379">
                <a:moveTo>
                  <a:pt x="78343" y="599440"/>
                </a:moveTo>
                <a:lnTo>
                  <a:pt x="76521" y="599440"/>
                </a:lnTo>
                <a:lnTo>
                  <a:pt x="76050" y="598170"/>
                </a:lnTo>
                <a:lnTo>
                  <a:pt x="78343" y="599440"/>
                </a:lnTo>
                <a:close/>
              </a:path>
              <a:path w="639445" h="627379">
                <a:moveTo>
                  <a:pt x="592502" y="605790"/>
                </a:moveTo>
                <a:lnTo>
                  <a:pt x="536423" y="605790"/>
                </a:lnTo>
                <a:lnTo>
                  <a:pt x="541480" y="604520"/>
                </a:lnTo>
                <a:lnTo>
                  <a:pt x="545428" y="604520"/>
                </a:lnTo>
                <a:lnTo>
                  <a:pt x="550318" y="603250"/>
                </a:lnTo>
                <a:lnTo>
                  <a:pt x="549815" y="603250"/>
                </a:lnTo>
                <a:lnTo>
                  <a:pt x="554611" y="601980"/>
                </a:lnTo>
                <a:lnTo>
                  <a:pt x="554119" y="601980"/>
                </a:lnTo>
                <a:lnTo>
                  <a:pt x="558810" y="600710"/>
                </a:lnTo>
                <a:lnTo>
                  <a:pt x="558328" y="600710"/>
                </a:lnTo>
                <a:lnTo>
                  <a:pt x="562914" y="598170"/>
                </a:lnTo>
                <a:lnTo>
                  <a:pt x="562443" y="599440"/>
                </a:lnTo>
                <a:lnTo>
                  <a:pt x="601133" y="599440"/>
                </a:lnTo>
                <a:lnTo>
                  <a:pt x="598180" y="601980"/>
                </a:lnTo>
                <a:lnTo>
                  <a:pt x="593961" y="604520"/>
                </a:lnTo>
                <a:lnTo>
                  <a:pt x="592502" y="605790"/>
                </a:lnTo>
                <a:close/>
              </a:path>
              <a:path w="639445" h="627379">
                <a:moveTo>
                  <a:pt x="527669" y="627380"/>
                </a:moveTo>
                <a:lnTo>
                  <a:pt x="111295" y="627380"/>
                </a:lnTo>
                <a:lnTo>
                  <a:pt x="105567" y="626110"/>
                </a:lnTo>
                <a:lnTo>
                  <a:pt x="533407" y="626110"/>
                </a:lnTo>
                <a:lnTo>
                  <a:pt x="527669" y="627380"/>
                </a:lnTo>
                <a:close/>
              </a:path>
            </a:pathLst>
          </a:custGeom>
          <a:solidFill>
            <a:srgbClr val="0750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1348671" y="7785041"/>
            <a:ext cx="30543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20916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减常因子算法——约瑟夫斯问</a:t>
            </a:r>
            <a:r>
              <a:rPr sz="6600" dirty="0">
                <a:latin typeface="微软雅黑"/>
                <a:cs typeface="微软雅黑"/>
              </a:rPr>
              <a:t>题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6741" y="2766324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1154" y="2659814"/>
            <a:ext cx="4686621" cy="622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6741" y="3784094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1709" y="3678683"/>
            <a:ext cx="2948737" cy="623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8509" y="3839097"/>
            <a:ext cx="326314" cy="38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4457" y="3679783"/>
            <a:ext cx="1969207" cy="6220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5670" y="5455875"/>
            <a:ext cx="188716" cy="1887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0292" y="5455823"/>
            <a:ext cx="340691" cy="306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5451" y="5483801"/>
            <a:ext cx="366460" cy="1986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1937" y="5355701"/>
            <a:ext cx="270253" cy="40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7091" y="5343669"/>
            <a:ext cx="305351" cy="4189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27350" y="5393249"/>
            <a:ext cx="366460" cy="379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38643" y="5355701"/>
            <a:ext cx="259458" cy="40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65021" y="5273734"/>
            <a:ext cx="5148785" cy="5578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94855" y="5343669"/>
            <a:ext cx="305351" cy="41898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75670" y="6312394"/>
            <a:ext cx="188716" cy="1887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21517" y="6216135"/>
            <a:ext cx="185837" cy="4953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8202" y="6175047"/>
            <a:ext cx="219207" cy="5296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24060" y="6212219"/>
            <a:ext cx="270253" cy="403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9203" y="6200188"/>
            <a:ext cx="305351" cy="41898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29463" y="6249767"/>
            <a:ext cx="366460" cy="3794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40756" y="6212219"/>
            <a:ext cx="259458" cy="403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97198" y="6494200"/>
            <a:ext cx="137493" cy="18877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41812" y="6212219"/>
            <a:ext cx="270253" cy="403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13186" y="6175047"/>
            <a:ext cx="219207" cy="5296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89624" y="6340319"/>
            <a:ext cx="366460" cy="19860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91578" y="6216135"/>
            <a:ext cx="185837" cy="4953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98263" y="6175047"/>
            <a:ext cx="219207" cy="52965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85032" y="6200188"/>
            <a:ext cx="305351" cy="41898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61537" y="6494200"/>
            <a:ext cx="137493" cy="1887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92525" y="6212219"/>
            <a:ext cx="270253" cy="4030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63909" y="6175047"/>
            <a:ext cx="219207" cy="52965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46745" y="6277012"/>
            <a:ext cx="296765" cy="29651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09768" y="6212219"/>
            <a:ext cx="270253" cy="4030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21996" y="6249767"/>
            <a:ext cx="366460" cy="37946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33289" y="6212219"/>
            <a:ext cx="259458" cy="4030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4879108" y="3571599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1</a:t>
            </a:r>
            <a:endParaRPr sz="5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574292" y="4462546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2</a:t>
            </a:r>
            <a:endParaRPr sz="59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719281" y="6419856"/>
            <a:ext cx="1106301" cy="116586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7049816" y="6498997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3</a:t>
            </a:r>
            <a:endParaRPr sz="5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723271" y="8153606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4</a:t>
            </a:r>
            <a:endParaRPr sz="5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673165" y="8026332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5</a:t>
            </a:r>
            <a:endParaRPr sz="59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6093907" y="4248310"/>
            <a:ext cx="1392292" cy="134163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116385" y="7947192"/>
            <a:ext cx="1332535" cy="163444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436994" y="3404053"/>
            <a:ext cx="1392282" cy="134163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2467213" y="6371713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6</a:t>
            </a:r>
            <a:endParaRPr sz="59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5249745" y="7986866"/>
            <a:ext cx="1392292" cy="134164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3009888" y="4562773"/>
            <a:ext cx="44513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Arial"/>
                <a:cs typeface="Arial"/>
              </a:rPr>
              <a:t>7</a:t>
            </a:r>
            <a:endParaRPr sz="59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2301322" y="4128052"/>
            <a:ext cx="1484331" cy="152144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993676" y="6166157"/>
            <a:ext cx="1392292" cy="134163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865005" y="7234963"/>
            <a:ext cx="450215" cy="469265"/>
          </a:xfrm>
          <a:custGeom>
            <a:avLst/>
            <a:gdLst/>
            <a:ahLst/>
            <a:cxnLst/>
            <a:rect l="l" t="t" r="r" b="b"/>
            <a:pathLst>
              <a:path w="450215" h="469265">
                <a:moveTo>
                  <a:pt x="374438" y="468676"/>
                </a:moveTo>
                <a:lnTo>
                  <a:pt x="74133" y="468676"/>
                </a:lnTo>
                <a:lnTo>
                  <a:pt x="45173" y="462473"/>
                </a:lnTo>
                <a:lnTo>
                  <a:pt x="21498" y="446252"/>
                </a:lnTo>
                <a:lnTo>
                  <a:pt x="5606" y="422395"/>
                </a:lnTo>
                <a:lnTo>
                  <a:pt x="0" y="393286"/>
                </a:lnTo>
                <a:lnTo>
                  <a:pt x="0" y="75390"/>
                </a:lnTo>
                <a:lnTo>
                  <a:pt x="5606" y="45851"/>
                </a:lnTo>
                <a:lnTo>
                  <a:pt x="21498" y="21851"/>
                </a:lnTo>
                <a:lnTo>
                  <a:pt x="45173" y="5773"/>
                </a:lnTo>
                <a:lnTo>
                  <a:pt x="74133" y="0"/>
                </a:lnTo>
                <a:lnTo>
                  <a:pt x="374438" y="0"/>
                </a:lnTo>
                <a:lnTo>
                  <a:pt x="403836" y="5773"/>
                </a:lnTo>
                <a:lnTo>
                  <a:pt x="427789" y="21851"/>
                </a:lnTo>
                <a:lnTo>
                  <a:pt x="443914" y="45851"/>
                </a:lnTo>
                <a:lnTo>
                  <a:pt x="449829" y="75390"/>
                </a:lnTo>
                <a:lnTo>
                  <a:pt x="449829" y="393286"/>
                </a:lnTo>
                <a:lnTo>
                  <a:pt x="443914" y="422395"/>
                </a:lnTo>
                <a:lnTo>
                  <a:pt x="427789" y="446252"/>
                </a:lnTo>
                <a:lnTo>
                  <a:pt x="403836" y="462473"/>
                </a:lnTo>
                <a:lnTo>
                  <a:pt x="374438" y="468676"/>
                </a:lnTo>
                <a:close/>
              </a:path>
            </a:pathLst>
          </a:custGeom>
          <a:solidFill>
            <a:srgbClr val="0F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854169" y="7224261"/>
            <a:ext cx="471170" cy="488950"/>
          </a:xfrm>
          <a:custGeom>
            <a:avLst/>
            <a:gdLst/>
            <a:ahLst/>
            <a:cxnLst/>
            <a:rect l="l" t="t" r="r" b="b"/>
            <a:pathLst>
              <a:path w="471169" h="488950">
                <a:moveTo>
                  <a:pt x="407212" y="2540"/>
                </a:moveTo>
                <a:lnTo>
                  <a:pt x="63778" y="2540"/>
                </a:lnTo>
                <a:lnTo>
                  <a:pt x="67914" y="1270"/>
                </a:lnTo>
                <a:lnTo>
                  <a:pt x="72647" y="0"/>
                </a:lnTo>
                <a:lnTo>
                  <a:pt x="398343" y="0"/>
                </a:lnTo>
                <a:lnTo>
                  <a:pt x="403076" y="1270"/>
                </a:lnTo>
                <a:lnTo>
                  <a:pt x="407212" y="2540"/>
                </a:lnTo>
                <a:close/>
              </a:path>
              <a:path w="471169" h="488950">
                <a:moveTo>
                  <a:pt x="406699" y="486410"/>
                </a:moveTo>
                <a:lnTo>
                  <a:pt x="64280" y="486410"/>
                </a:lnTo>
                <a:lnTo>
                  <a:pt x="60218" y="485140"/>
                </a:lnTo>
                <a:lnTo>
                  <a:pt x="55746" y="483870"/>
                </a:lnTo>
                <a:lnTo>
                  <a:pt x="51872" y="481330"/>
                </a:lnTo>
                <a:lnTo>
                  <a:pt x="48082" y="480060"/>
                </a:lnTo>
                <a:lnTo>
                  <a:pt x="44407" y="478790"/>
                </a:lnTo>
                <a:lnTo>
                  <a:pt x="40825" y="476250"/>
                </a:lnTo>
                <a:lnTo>
                  <a:pt x="37778" y="473710"/>
                </a:lnTo>
                <a:lnTo>
                  <a:pt x="34019" y="471170"/>
                </a:lnTo>
                <a:lnTo>
                  <a:pt x="19570" y="457200"/>
                </a:lnTo>
                <a:lnTo>
                  <a:pt x="17025" y="454660"/>
                </a:lnTo>
                <a:lnTo>
                  <a:pt x="14345" y="450850"/>
                </a:lnTo>
                <a:lnTo>
                  <a:pt x="12397" y="448310"/>
                </a:lnTo>
                <a:lnTo>
                  <a:pt x="10083" y="443230"/>
                </a:lnTo>
                <a:lnTo>
                  <a:pt x="8209" y="439420"/>
                </a:lnTo>
                <a:lnTo>
                  <a:pt x="6502" y="435610"/>
                </a:lnTo>
                <a:lnTo>
                  <a:pt x="5162" y="433070"/>
                </a:lnTo>
                <a:lnTo>
                  <a:pt x="0" y="80010"/>
                </a:lnTo>
                <a:lnTo>
                  <a:pt x="345" y="76200"/>
                </a:lnTo>
                <a:lnTo>
                  <a:pt x="4984" y="55880"/>
                </a:lnTo>
                <a:lnTo>
                  <a:pt x="6701" y="50800"/>
                </a:lnTo>
                <a:lnTo>
                  <a:pt x="8429" y="46990"/>
                </a:lnTo>
                <a:lnTo>
                  <a:pt x="10324" y="44450"/>
                </a:lnTo>
                <a:lnTo>
                  <a:pt x="12397" y="40640"/>
                </a:lnTo>
                <a:lnTo>
                  <a:pt x="14627" y="36830"/>
                </a:lnTo>
                <a:lnTo>
                  <a:pt x="16722" y="34290"/>
                </a:lnTo>
                <a:lnTo>
                  <a:pt x="19570" y="30480"/>
                </a:lnTo>
                <a:lnTo>
                  <a:pt x="22261" y="26670"/>
                </a:lnTo>
                <a:lnTo>
                  <a:pt x="25098" y="24130"/>
                </a:lnTo>
                <a:lnTo>
                  <a:pt x="27705" y="21590"/>
                </a:lnTo>
                <a:lnTo>
                  <a:pt x="31192" y="19050"/>
                </a:lnTo>
                <a:lnTo>
                  <a:pt x="34019" y="16510"/>
                </a:lnTo>
                <a:lnTo>
                  <a:pt x="37778" y="13970"/>
                </a:lnTo>
                <a:lnTo>
                  <a:pt x="40825" y="11430"/>
                </a:lnTo>
                <a:lnTo>
                  <a:pt x="44846" y="10160"/>
                </a:lnTo>
                <a:lnTo>
                  <a:pt x="48543" y="7620"/>
                </a:lnTo>
                <a:lnTo>
                  <a:pt x="52343" y="6350"/>
                </a:lnTo>
                <a:lnTo>
                  <a:pt x="55746" y="5080"/>
                </a:lnTo>
                <a:lnTo>
                  <a:pt x="60218" y="2540"/>
                </a:lnTo>
                <a:lnTo>
                  <a:pt x="410772" y="2540"/>
                </a:lnTo>
                <a:lnTo>
                  <a:pt x="414751" y="5080"/>
                </a:lnTo>
                <a:lnTo>
                  <a:pt x="419118" y="6350"/>
                </a:lnTo>
                <a:lnTo>
                  <a:pt x="422437" y="7620"/>
                </a:lnTo>
                <a:lnTo>
                  <a:pt x="426583" y="10160"/>
                </a:lnTo>
                <a:lnTo>
                  <a:pt x="430154" y="11430"/>
                </a:lnTo>
                <a:lnTo>
                  <a:pt x="433620" y="13970"/>
                </a:lnTo>
                <a:lnTo>
                  <a:pt x="436960" y="16510"/>
                </a:lnTo>
                <a:lnTo>
                  <a:pt x="439798" y="19050"/>
                </a:lnTo>
                <a:lnTo>
                  <a:pt x="441353" y="20320"/>
                </a:lnTo>
                <a:lnTo>
                  <a:pt x="79044" y="20320"/>
                </a:lnTo>
                <a:lnTo>
                  <a:pt x="75285" y="21590"/>
                </a:lnTo>
                <a:lnTo>
                  <a:pt x="72626" y="21590"/>
                </a:lnTo>
                <a:lnTo>
                  <a:pt x="68992" y="22860"/>
                </a:lnTo>
                <a:lnTo>
                  <a:pt x="66437" y="22860"/>
                </a:lnTo>
                <a:lnTo>
                  <a:pt x="62950" y="24130"/>
                </a:lnTo>
                <a:lnTo>
                  <a:pt x="63432" y="24130"/>
                </a:lnTo>
                <a:lnTo>
                  <a:pt x="60019" y="25400"/>
                </a:lnTo>
                <a:lnTo>
                  <a:pt x="60500" y="25400"/>
                </a:lnTo>
                <a:lnTo>
                  <a:pt x="57171" y="26670"/>
                </a:lnTo>
                <a:lnTo>
                  <a:pt x="57631" y="26670"/>
                </a:lnTo>
                <a:lnTo>
                  <a:pt x="54396" y="27940"/>
                </a:lnTo>
                <a:lnTo>
                  <a:pt x="54846" y="27940"/>
                </a:lnTo>
                <a:lnTo>
                  <a:pt x="51694" y="29210"/>
                </a:lnTo>
                <a:lnTo>
                  <a:pt x="52134" y="29210"/>
                </a:lnTo>
                <a:lnTo>
                  <a:pt x="49087" y="31750"/>
                </a:lnTo>
                <a:lnTo>
                  <a:pt x="49506" y="31750"/>
                </a:lnTo>
                <a:lnTo>
                  <a:pt x="46564" y="33020"/>
                </a:lnTo>
                <a:lnTo>
                  <a:pt x="46961" y="33020"/>
                </a:lnTo>
                <a:lnTo>
                  <a:pt x="45543" y="34290"/>
                </a:lnTo>
                <a:lnTo>
                  <a:pt x="44511" y="34290"/>
                </a:lnTo>
                <a:lnTo>
                  <a:pt x="41789" y="36830"/>
                </a:lnTo>
                <a:lnTo>
                  <a:pt x="42155" y="36830"/>
                </a:lnTo>
                <a:lnTo>
                  <a:pt x="39548" y="39370"/>
                </a:lnTo>
                <a:lnTo>
                  <a:pt x="39904" y="39370"/>
                </a:lnTo>
                <a:lnTo>
                  <a:pt x="37422" y="41910"/>
                </a:lnTo>
                <a:lnTo>
                  <a:pt x="37758" y="41910"/>
                </a:lnTo>
                <a:lnTo>
                  <a:pt x="36580" y="43180"/>
                </a:lnTo>
                <a:lnTo>
                  <a:pt x="35716" y="43180"/>
                </a:lnTo>
                <a:lnTo>
                  <a:pt x="34229" y="45720"/>
                </a:lnTo>
                <a:lnTo>
                  <a:pt x="33789" y="45720"/>
                </a:lnTo>
                <a:lnTo>
                  <a:pt x="32393" y="48260"/>
                </a:lnTo>
                <a:lnTo>
                  <a:pt x="31978" y="48260"/>
                </a:lnTo>
                <a:lnTo>
                  <a:pt x="30679" y="50800"/>
                </a:lnTo>
                <a:lnTo>
                  <a:pt x="30292" y="50800"/>
                </a:lnTo>
                <a:lnTo>
                  <a:pt x="29084" y="53340"/>
                </a:lnTo>
                <a:lnTo>
                  <a:pt x="28721" y="53340"/>
                </a:lnTo>
                <a:lnTo>
                  <a:pt x="27067" y="57150"/>
                </a:lnTo>
                <a:lnTo>
                  <a:pt x="27287" y="57150"/>
                </a:lnTo>
                <a:lnTo>
                  <a:pt x="25789" y="59690"/>
                </a:lnTo>
                <a:lnTo>
                  <a:pt x="25988" y="59690"/>
                </a:lnTo>
                <a:lnTo>
                  <a:pt x="25088" y="62230"/>
                </a:lnTo>
                <a:lnTo>
                  <a:pt x="24815" y="62230"/>
                </a:lnTo>
                <a:lnTo>
                  <a:pt x="23643" y="66040"/>
                </a:lnTo>
                <a:lnTo>
                  <a:pt x="23789" y="66040"/>
                </a:lnTo>
                <a:lnTo>
                  <a:pt x="22784" y="68580"/>
                </a:lnTo>
                <a:lnTo>
                  <a:pt x="22351" y="71120"/>
                </a:lnTo>
                <a:lnTo>
                  <a:pt x="22177" y="71120"/>
                </a:lnTo>
                <a:lnTo>
                  <a:pt x="21517" y="74930"/>
                </a:lnTo>
                <a:lnTo>
                  <a:pt x="21280" y="77470"/>
                </a:lnTo>
                <a:lnTo>
                  <a:pt x="20983" y="80010"/>
                </a:lnTo>
                <a:lnTo>
                  <a:pt x="20910" y="81280"/>
                </a:lnTo>
                <a:lnTo>
                  <a:pt x="20889" y="406400"/>
                </a:lnTo>
                <a:lnTo>
                  <a:pt x="21172" y="410210"/>
                </a:lnTo>
                <a:lnTo>
                  <a:pt x="21601" y="412750"/>
                </a:lnTo>
                <a:lnTo>
                  <a:pt x="22177" y="416560"/>
                </a:lnTo>
                <a:lnTo>
                  <a:pt x="22910" y="419100"/>
                </a:lnTo>
                <a:lnTo>
                  <a:pt x="23789" y="422910"/>
                </a:lnTo>
                <a:lnTo>
                  <a:pt x="24034" y="422910"/>
                </a:lnTo>
                <a:lnTo>
                  <a:pt x="24815" y="425450"/>
                </a:lnTo>
                <a:lnTo>
                  <a:pt x="24637" y="425450"/>
                </a:lnTo>
                <a:lnTo>
                  <a:pt x="25988" y="427990"/>
                </a:lnTo>
                <a:lnTo>
                  <a:pt x="25789" y="427990"/>
                </a:lnTo>
                <a:lnTo>
                  <a:pt x="27287" y="431800"/>
                </a:lnTo>
                <a:lnTo>
                  <a:pt x="27618" y="431800"/>
                </a:lnTo>
                <a:lnTo>
                  <a:pt x="28721" y="434340"/>
                </a:lnTo>
                <a:lnTo>
                  <a:pt x="28480" y="434340"/>
                </a:lnTo>
                <a:lnTo>
                  <a:pt x="30292" y="436880"/>
                </a:lnTo>
                <a:lnTo>
                  <a:pt x="30030" y="436880"/>
                </a:lnTo>
                <a:lnTo>
                  <a:pt x="31978" y="439420"/>
                </a:lnTo>
                <a:lnTo>
                  <a:pt x="31695" y="439420"/>
                </a:lnTo>
                <a:lnTo>
                  <a:pt x="33789" y="441960"/>
                </a:lnTo>
                <a:lnTo>
                  <a:pt x="33485" y="441960"/>
                </a:lnTo>
                <a:lnTo>
                  <a:pt x="35716" y="444500"/>
                </a:lnTo>
                <a:lnTo>
                  <a:pt x="35402" y="444500"/>
                </a:lnTo>
                <a:lnTo>
                  <a:pt x="37758" y="447040"/>
                </a:lnTo>
                <a:lnTo>
                  <a:pt x="38250" y="447040"/>
                </a:lnTo>
                <a:lnTo>
                  <a:pt x="39904" y="449580"/>
                </a:lnTo>
                <a:lnTo>
                  <a:pt x="40852" y="449580"/>
                </a:lnTo>
                <a:lnTo>
                  <a:pt x="42155" y="450850"/>
                </a:lnTo>
                <a:lnTo>
                  <a:pt x="41789" y="450850"/>
                </a:lnTo>
                <a:lnTo>
                  <a:pt x="44511" y="453390"/>
                </a:lnTo>
                <a:lnTo>
                  <a:pt x="44124" y="453390"/>
                </a:lnTo>
                <a:lnTo>
                  <a:pt x="46961" y="454660"/>
                </a:lnTo>
                <a:lnTo>
                  <a:pt x="46564" y="454660"/>
                </a:lnTo>
                <a:lnTo>
                  <a:pt x="49506" y="457200"/>
                </a:lnTo>
                <a:lnTo>
                  <a:pt x="49087" y="457200"/>
                </a:lnTo>
                <a:lnTo>
                  <a:pt x="52134" y="458470"/>
                </a:lnTo>
                <a:lnTo>
                  <a:pt x="51694" y="458470"/>
                </a:lnTo>
                <a:lnTo>
                  <a:pt x="54846" y="459740"/>
                </a:lnTo>
                <a:lnTo>
                  <a:pt x="54396" y="459740"/>
                </a:lnTo>
                <a:lnTo>
                  <a:pt x="57631" y="461010"/>
                </a:lnTo>
                <a:lnTo>
                  <a:pt x="57171" y="461010"/>
                </a:lnTo>
                <a:lnTo>
                  <a:pt x="60500" y="462280"/>
                </a:lnTo>
                <a:lnTo>
                  <a:pt x="60019" y="462280"/>
                </a:lnTo>
                <a:lnTo>
                  <a:pt x="63432" y="463550"/>
                </a:lnTo>
                <a:lnTo>
                  <a:pt x="62950" y="463550"/>
                </a:lnTo>
                <a:lnTo>
                  <a:pt x="66437" y="464820"/>
                </a:lnTo>
                <a:lnTo>
                  <a:pt x="65935" y="464820"/>
                </a:lnTo>
                <a:lnTo>
                  <a:pt x="69495" y="466090"/>
                </a:lnTo>
                <a:lnTo>
                  <a:pt x="72112" y="466090"/>
                </a:lnTo>
                <a:lnTo>
                  <a:pt x="75809" y="467360"/>
                </a:lnTo>
                <a:lnTo>
                  <a:pt x="441546" y="467360"/>
                </a:lnTo>
                <a:lnTo>
                  <a:pt x="440185" y="468630"/>
                </a:lnTo>
                <a:lnTo>
                  <a:pt x="436562" y="472440"/>
                </a:lnTo>
                <a:lnTo>
                  <a:pt x="433201" y="473710"/>
                </a:lnTo>
                <a:lnTo>
                  <a:pt x="429725" y="476250"/>
                </a:lnTo>
                <a:lnTo>
                  <a:pt x="426583" y="478790"/>
                </a:lnTo>
                <a:lnTo>
                  <a:pt x="419118" y="481330"/>
                </a:lnTo>
                <a:lnTo>
                  <a:pt x="414751" y="483870"/>
                </a:lnTo>
                <a:lnTo>
                  <a:pt x="406699" y="486410"/>
                </a:lnTo>
                <a:close/>
              </a:path>
              <a:path w="471169" h="488950">
                <a:moveTo>
                  <a:pt x="426856" y="35560"/>
                </a:moveTo>
                <a:lnTo>
                  <a:pt x="424028" y="33020"/>
                </a:lnTo>
                <a:lnTo>
                  <a:pt x="424426" y="33020"/>
                </a:lnTo>
                <a:lnTo>
                  <a:pt x="421484" y="31750"/>
                </a:lnTo>
                <a:lnTo>
                  <a:pt x="421903" y="31750"/>
                </a:lnTo>
                <a:lnTo>
                  <a:pt x="418856" y="29210"/>
                </a:lnTo>
                <a:lnTo>
                  <a:pt x="419285" y="29210"/>
                </a:lnTo>
                <a:lnTo>
                  <a:pt x="416144" y="27940"/>
                </a:lnTo>
                <a:lnTo>
                  <a:pt x="416594" y="27940"/>
                </a:lnTo>
                <a:lnTo>
                  <a:pt x="413359" y="26670"/>
                </a:lnTo>
                <a:lnTo>
                  <a:pt x="413819" y="26670"/>
                </a:lnTo>
                <a:lnTo>
                  <a:pt x="410490" y="25400"/>
                </a:lnTo>
                <a:lnTo>
                  <a:pt x="410961" y="25400"/>
                </a:lnTo>
                <a:lnTo>
                  <a:pt x="407558" y="24130"/>
                </a:lnTo>
                <a:lnTo>
                  <a:pt x="408039" y="24130"/>
                </a:lnTo>
                <a:lnTo>
                  <a:pt x="404553" y="22860"/>
                </a:lnTo>
                <a:lnTo>
                  <a:pt x="401987" y="22860"/>
                </a:lnTo>
                <a:lnTo>
                  <a:pt x="398364" y="21590"/>
                </a:lnTo>
                <a:lnTo>
                  <a:pt x="395705" y="21590"/>
                </a:lnTo>
                <a:lnTo>
                  <a:pt x="391946" y="20320"/>
                </a:lnTo>
                <a:lnTo>
                  <a:pt x="441353" y="20320"/>
                </a:lnTo>
                <a:lnTo>
                  <a:pt x="442907" y="21590"/>
                </a:lnTo>
                <a:lnTo>
                  <a:pt x="446237" y="24130"/>
                </a:lnTo>
                <a:lnTo>
                  <a:pt x="449054" y="27940"/>
                </a:lnTo>
                <a:lnTo>
                  <a:pt x="451420" y="30480"/>
                </a:lnTo>
                <a:lnTo>
                  <a:pt x="454268" y="34290"/>
                </a:lnTo>
                <a:lnTo>
                  <a:pt x="426479" y="34290"/>
                </a:lnTo>
                <a:lnTo>
                  <a:pt x="426856" y="35560"/>
                </a:lnTo>
                <a:close/>
              </a:path>
              <a:path w="471169" h="488950">
                <a:moveTo>
                  <a:pt x="44124" y="35560"/>
                </a:moveTo>
                <a:lnTo>
                  <a:pt x="44511" y="34290"/>
                </a:lnTo>
                <a:lnTo>
                  <a:pt x="45543" y="34290"/>
                </a:lnTo>
                <a:lnTo>
                  <a:pt x="44124" y="35560"/>
                </a:lnTo>
                <a:close/>
              </a:path>
              <a:path w="471169" h="488950">
                <a:moveTo>
                  <a:pt x="435588" y="44450"/>
                </a:moveTo>
                <a:lnTo>
                  <a:pt x="433232" y="41910"/>
                </a:lnTo>
                <a:lnTo>
                  <a:pt x="433567" y="41910"/>
                </a:lnTo>
                <a:lnTo>
                  <a:pt x="431086" y="39370"/>
                </a:lnTo>
                <a:lnTo>
                  <a:pt x="431431" y="39370"/>
                </a:lnTo>
                <a:lnTo>
                  <a:pt x="428824" y="36830"/>
                </a:lnTo>
                <a:lnTo>
                  <a:pt x="429201" y="36830"/>
                </a:lnTo>
                <a:lnTo>
                  <a:pt x="426479" y="34290"/>
                </a:lnTo>
                <a:lnTo>
                  <a:pt x="454268" y="34290"/>
                </a:lnTo>
                <a:lnTo>
                  <a:pt x="456635" y="36830"/>
                </a:lnTo>
                <a:lnTo>
                  <a:pt x="458855" y="40640"/>
                </a:lnTo>
                <a:lnTo>
                  <a:pt x="460062" y="43180"/>
                </a:lnTo>
                <a:lnTo>
                  <a:pt x="435274" y="43180"/>
                </a:lnTo>
                <a:lnTo>
                  <a:pt x="435588" y="44450"/>
                </a:lnTo>
                <a:close/>
              </a:path>
              <a:path w="471169" h="488950">
                <a:moveTo>
                  <a:pt x="35402" y="44450"/>
                </a:moveTo>
                <a:lnTo>
                  <a:pt x="35716" y="43180"/>
                </a:lnTo>
                <a:lnTo>
                  <a:pt x="36580" y="43180"/>
                </a:lnTo>
                <a:lnTo>
                  <a:pt x="35402" y="44450"/>
                </a:lnTo>
                <a:close/>
              </a:path>
              <a:path w="471169" h="488950">
                <a:moveTo>
                  <a:pt x="437494" y="46990"/>
                </a:moveTo>
                <a:lnTo>
                  <a:pt x="435274" y="43180"/>
                </a:lnTo>
                <a:lnTo>
                  <a:pt x="460062" y="43180"/>
                </a:lnTo>
                <a:lnTo>
                  <a:pt x="460666" y="44450"/>
                </a:lnTo>
                <a:lnTo>
                  <a:pt x="461614" y="45720"/>
                </a:lnTo>
                <a:lnTo>
                  <a:pt x="437201" y="45720"/>
                </a:lnTo>
                <a:lnTo>
                  <a:pt x="437494" y="46990"/>
                </a:lnTo>
                <a:close/>
              </a:path>
              <a:path w="471169" h="488950">
                <a:moveTo>
                  <a:pt x="33485" y="46990"/>
                </a:moveTo>
                <a:lnTo>
                  <a:pt x="33789" y="45720"/>
                </a:lnTo>
                <a:lnTo>
                  <a:pt x="34229" y="45720"/>
                </a:lnTo>
                <a:lnTo>
                  <a:pt x="33485" y="46990"/>
                </a:lnTo>
                <a:close/>
              </a:path>
              <a:path w="471169" h="488950">
                <a:moveTo>
                  <a:pt x="439295" y="49530"/>
                </a:moveTo>
                <a:lnTo>
                  <a:pt x="437201" y="45720"/>
                </a:lnTo>
                <a:lnTo>
                  <a:pt x="461614" y="45720"/>
                </a:lnTo>
                <a:lnTo>
                  <a:pt x="462561" y="46990"/>
                </a:lnTo>
                <a:lnTo>
                  <a:pt x="463137" y="48260"/>
                </a:lnTo>
                <a:lnTo>
                  <a:pt x="439012" y="48260"/>
                </a:lnTo>
                <a:lnTo>
                  <a:pt x="439295" y="49530"/>
                </a:lnTo>
                <a:close/>
              </a:path>
              <a:path w="471169" h="488950">
                <a:moveTo>
                  <a:pt x="31695" y="49530"/>
                </a:moveTo>
                <a:lnTo>
                  <a:pt x="31978" y="48260"/>
                </a:lnTo>
                <a:lnTo>
                  <a:pt x="32393" y="48260"/>
                </a:lnTo>
                <a:lnTo>
                  <a:pt x="31695" y="49530"/>
                </a:lnTo>
                <a:close/>
              </a:path>
              <a:path w="471169" h="488950">
                <a:moveTo>
                  <a:pt x="440960" y="52070"/>
                </a:moveTo>
                <a:lnTo>
                  <a:pt x="439012" y="48260"/>
                </a:lnTo>
                <a:lnTo>
                  <a:pt x="463137" y="48260"/>
                </a:lnTo>
                <a:lnTo>
                  <a:pt x="464289" y="50800"/>
                </a:lnTo>
                <a:lnTo>
                  <a:pt x="440698" y="50800"/>
                </a:lnTo>
                <a:lnTo>
                  <a:pt x="440960" y="52070"/>
                </a:lnTo>
                <a:close/>
              </a:path>
              <a:path w="471169" h="488950">
                <a:moveTo>
                  <a:pt x="30030" y="52070"/>
                </a:moveTo>
                <a:lnTo>
                  <a:pt x="30292" y="50800"/>
                </a:lnTo>
                <a:lnTo>
                  <a:pt x="30679" y="50800"/>
                </a:lnTo>
                <a:lnTo>
                  <a:pt x="30030" y="52070"/>
                </a:lnTo>
                <a:close/>
              </a:path>
              <a:path w="471169" h="488950">
                <a:moveTo>
                  <a:pt x="442510" y="54610"/>
                </a:moveTo>
                <a:lnTo>
                  <a:pt x="440698" y="50800"/>
                </a:lnTo>
                <a:lnTo>
                  <a:pt x="464289" y="50800"/>
                </a:lnTo>
                <a:lnTo>
                  <a:pt x="465148" y="53340"/>
                </a:lnTo>
                <a:lnTo>
                  <a:pt x="442269" y="53340"/>
                </a:lnTo>
                <a:lnTo>
                  <a:pt x="442510" y="54610"/>
                </a:lnTo>
                <a:close/>
              </a:path>
              <a:path w="471169" h="488950">
                <a:moveTo>
                  <a:pt x="28480" y="54610"/>
                </a:moveTo>
                <a:lnTo>
                  <a:pt x="28721" y="53340"/>
                </a:lnTo>
                <a:lnTo>
                  <a:pt x="29084" y="53340"/>
                </a:lnTo>
                <a:lnTo>
                  <a:pt x="28480" y="54610"/>
                </a:lnTo>
                <a:close/>
              </a:path>
              <a:path w="471169" h="488950">
                <a:moveTo>
                  <a:pt x="446342" y="63500"/>
                </a:moveTo>
                <a:lnTo>
                  <a:pt x="445002" y="59690"/>
                </a:lnTo>
                <a:lnTo>
                  <a:pt x="445201" y="59690"/>
                </a:lnTo>
                <a:lnTo>
                  <a:pt x="443703" y="57150"/>
                </a:lnTo>
                <a:lnTo>
                  <a:pt x="443923" y="57150"/>
                </a:lnTo>
                <a:lnTo>
                  <a:pt x="442269" y="53340"/>
                </a:lnTo>
                <a:lnTo>
                  <a:pt x="465148" y="53340"/>
                </a:lnTo>
                <a:lnTo>
                  <a:pt x="466006" y="55880"/>
                </a:lnTo>
                <a:lnTo>
                  <a:pt x="467961" y="62230"/>
                </a:lnTo>
                <a:lnTo>
                  <a:pt x="446164" y="62230"/>
                </a:lnTo>
                <a:lnTo>
                  <a:pt x="446342" y="63500"/>
                </a:lnTo>
                <a:close/>
              </a:path>
              <a:path w="471169" h="488950">
                <a:moveTo>
                  <a:pt x="24637" y="63500"/>
                </a:moveTo>
                <a:lnTo>
                  <a:pt x="24815" y="62230"/>
                </a:lnTo>
                <a:lnTo>
                  <a:pt x="25088" y="62230"/>
                </a:lnTo>
                <a:lnTo>
                  <a:pt x="24637" y="63500"/>
                </a:lnTo>
                <a:close/>
              </a:path>
              <a:path w="471169" h="488950">
                <a:moveTo>
                  <a:pt x="448918" y="72390"/>
                </a:moveTo>
                <a:lnTo>
                  <a:pt x="448080" y="68580"/>
                </a:lnTo>
                <a:lnTo>
                  <a:pt x="447190" y="66040"/>
                </a:lnTo>
                <a:lnTo>
                  <a:pt x="447347" y="66040"/>
                </a:lnTo>
                <a:lnTo>
                  <a:pt x="446164" y="62230"/>
                </a:lnTo>
                <a:lnTo>
                  <a:pt x="467961" y="62230"/>
                </a:lnTo>
                <a:lnTo>
                  <a:pt x="468352" y="63500"/>
                </a:lnTo>
                <a:lnTo>
                  <a:pt x="469315" y="67310"/>
                </a:lnTo>
                <a:lnTo>
                  <a:pt x="470090" y="71120"/>
                </a:lnTo>
                <a:lnTo>
                  <a:pt x="448813" y="71120"/>
                </a:lnTo>
                <a:lnTo>
                  <a:pt x="448918" y="72390"/>
                </a:lnTo>
                <a:close/>
              </a:path>
              <a:path w="471169" h="488950">
                <a:moveTo>
                  <a:pt x="22072" y="72390"/>
                </a:moveTo>
                <a:lnTo>
                  <a:pt x="22177" y="71120"/>
                </a:lnTo>
                <a:lnTo>
                  <a:pt x="22351" y="71120"/>
                </a:lnTo>
                <a:lnTo>
                  <a:pt x="22072" y="72390"/>
                </a:lnTo>
                <a:close/>
              </a:path>
              <a:path w="471169" h="488950">
                <a:moveTo>
                  <a:pt x="470802" y="410210"/>
                </a:moveTo>
                <a:lnTo>
                  <a:pt x="449808" y="410210"/>
                </a:lnTo>
                <a:lnTo>
                  <a:pt x="450101" y="406400"/>
                </a:lnTo>
                <a:lnTo>
                  <a:pt x="450080" y="81280"/>
                </a:lnTo>
                <a:lnTo>
                  <a:pt x="449808" y="77470"/>
                </a:lnTo>
                <a:lnTo>
                  <a:pt x="449389" y="74930"/>
                </a:lnTo>
                <a:lnTo>
                  <a:pt x="448813" y="71120"/>
                </a:lnTo>
                <a:lnTo>
                  <a:pt x="470090" y="71120"/>
                </a:lnTo>
                <a:lnTo>
                  <a:pt x="470645" y="76200"/>
                </a:lnTo>
                <a:lnTo>
                  <a:pt x="471011" y="81280"/>
                </a:lnTo>
                <a:lnTo>
                  <a:pt x="470907" y="408940"/>
                </a:lnTo>
                <a:lnTo>
                  <a:pt x="470802" y="410210"/>
                </a:lnTo>
                <a:close/>
              </a:path>
              <a:path w="471169" h="488950">
                <a:moveTo>
                  <a:pt x="21119" y="78740"/>
                </a:moveTo>
                <a:lnTo>
                  <a:pt x="21172" y="77470"/>
                </a:lnTo>
                <a:lnTo>
                  <a:pt x="21119" y="78740"/>
                </a:lnTo>
                <a:close/>
              </a:path>
              <a:path w="471169" h="488950">
                <a:moveTo>
                  <a:pt x="449871" y="78740"/>
                </a:moveTo>
                <a:lnTo>
                  <a:pt x="449710" y="77470"/>
                </a:lnTo>
                <a:lnTo>
                  <a:pt x="449871" y="78740"/>
                </a:lnTo>
                <a:close/>
              </a:path>
              <a:path w="471169" h="488950">
                <a:moveTo>
                  <a:pt x="21280" y="410210"/>
                </a:moveTo>
                <a:lnTo>
                  <a:pt x="21119" y="408940"/>
                </a:lnTo>
                <a:lnTo>
                  <a:pt x="21280" y="410210"/>
                </a:lnTo>
                <a:close/>
              </a:path>
              <a:path w="471169" h="488950">
                <a:moveTo>
                  <a:pt x="468673" y="422910"/>
                </a:moveTo>
                <a:lnTo>
                  <a:pt x="447190" y="422910"/>
                </a:lnTo>
                <a:lnTo>
                  <a:pt x="448206" y="419100"/>
                </a:lnTo>
                <a:lnTo>
                  <a:pt x="448918" y="416560"/>
                </a:lnTo>
                <a:lnTo>
                  <a:pt x="449473" y="412750"/>
                </a:lnTo>
                <a:lnTo>
                  <a:pt x="449871" y="408940"/>
                </a:lnTo>
                <a:lnTo>
                  <a:pt x="449808" y="410210"/>
                </a:lnTo>
                <a:lnTo>
                  <a:pt x="470802" y="410210"/>
                </a:lnTo>
                <a:lnTo>
                  <a:pt x="470697" y="411480"/>
                </a:lnTo>
                <a:lnTo>
                  <a:pt x="470645" y="412750"/>
                </a:lnTo>
                <a:lnTo>
                  <a:pt x="470090" y="416560"/>
                </a:lnTo>
                <a:lnTo>
                  <a:pt x="469315" y="420370"/>
                </a:lnTo>
                <a:lnTo>
                  <a:pt x="468673" y="422910"/>
                </a:lnTo>
                <a:close/>
              </a:path>
              <a:path w="471169" h="488950">
                <a:moveTo>
                  <a:pt x="24034" y="422910"/>
                </a:moveTo>
                <a:lnTo>
                  <a:pt x="23789" y="422910"/>
                </a:lnTo>
                <a:lnTo>
                  <a:pt x="23643" y="421640"/>
                </a:lnTo>
                <a:lnTo>
                  <a:pt x="24034" y="422910"/>
                </a:lnTo>
                <a:close/>
              </a:path>
              <a:path w="471169" h="488950">
                <a:moveTo>
                  <a:pt x="466282" y="431800"/>
                </a:moveTo>
                <a:lnTo>
                  <a:pt x="443703" y="431800"/>
                </a:lnTo>
                <a:lnTo>
                  <a:pt x="445201" y="427990"/>
                </a:lnTo>
                <a:lnTo>
                  <a:pt x="445002" y="427990"/>
                </a:lnTo>
                <a:lnTo>
                  <a:pt x="446342" y="425450"/>
                </a:lnTo>
                <a:lnTo>
                  <a:pt x="446164" y="425450"/>
                </a:lnTo>
                <a:lnTo>
                  <a:pt x="447347" y="421640"/>
                </a:lnTo>
                <a:lnTo>
                  <a:pt x="447190" y="422910"/>
                </a:lnTo>
                <a:lnTo>
                  <a:pt x="468673" y="422910"/>
                </a:lnTo>
                <a:lnTo>
                  <a:pt x="468352" y="424180"/>
                </a:lnTo>
                <a:lnTo>
                  <a:pt x="467189" y="429260"/>
                </a:lnTo>
                <a:lnTo>
                  <a:pt x="466282" y="431800"/>
                </a:lnTo>
                <a:close/>
              </a:path>
              <a:path w="471169" h="488950">
                <a:moveTo>
                  <a:pt x="27618" y="431800"/>
                </a:moveTo>
                <a:lnTo>
                  <a:pt x="27287" y="431800"/>
                </a:lnTo>
                <a:lnTo>
                  <a:pt x="27067" y="430530"/>
                </a:lnTo>
                <a:lnTo>
                  <a:pt x="27618" y="431800"/>
                </a:lnTo>
                <a:close/>
              </a:path>
              <a:path w="471169" h="488950">
                <a:moveTo>
                  <a:pt x="459284" y="447040"/>
                </a:moveTo>
                <a:lnTo>
                  <a:pt x="433232" y="447040"/>
                </a:lnTo>
                <a:lnTo>
                  <a:pt x="435588" y="444500"/>
                </a:lnTo>
                <a:lnTo>
                  <a:pt x="435274" y="444500"/>
                </a:lnTo>
                <a:lnTo>
                  <a:pt x="437494" y="441960"/>
                </a:lnTo>
                <a:lnTo>
                  <a:pt x="437201" y="441960"/>
                </a:lnTo>
                <a:lnTo>
                  <a:pt x="439295" y="439420"/>
                </a:lnTo>
                <a:lnTo>
                  <a:pt x="439012" y="439420"/>
                </a:lnTo>
                <a:lnTo>
                  <a:pt x="440960" y="436880"/>
                </a:lnTo>
                <a:lnTo>
                  <a:pt x="440698" y="436880"/>
                </a:lnTo>
                <a:lnTo>
                  <a:pt x="442510" y="434340"/>
                </a:lnTo>
                <a:lnTo>
                  <a:pt x="442269" y="434340"/>
                </a:lnTo>
                <a:lnTo>
                  <a:pt x="443923" y="430530"/>
                </a:lnTo>
                <a:lnTo>
                  <a:pt x="443703" y="431800"/>
                </a:lnTo>
                <a:lnTo>
                  <a:pt x="466282" y="431800"/>
                </a:lnTo>
                <a:lnTo>
                  <a:pt x="465828" y="433070"/>
                </a:lnTo>
                <a:lnTo>
                  <a:pt x="464289" y="436880"/>
                </a:lnTo>
                <a:lnTo>
                  <a:pt x="462561" y="440690"/>
                </a:lnTo>
                <a:lnTo>
                  <a:pt x="460666" y="444500"/>
                </a:lnTo>
                <a:lnTo>
                  <a:pt x="459284" y="447040"/>
                </a:lnTo>
                <a:close/>
              </a:path>
              <a:path w="471169" h="488950">
                <a:moveTo>
                  <a:pt x="38250" y="447040"/>
                </a:moveTo>
                <a:lnTo>
                  <a:pt x="37758" y="447040"/>
                </a:lnTo>
                <a:lnTo>
                  <a:pt x="37422" y="445770"/>
                </a:lnTo>
                <a:lnTo>
                  <a:pt x="38250" y="447040"/>
                </a:lnTo>
                <a:close/>
              </a:path>
              <a:path w="471169" h="488950">
                <a:moveTo>
                  <a:pt x="457472" y="449580"/>
                </a:moveTo>
                <a:lnTo>
                  <a:pt x="431086" y="449580"/>
                </a:lnTo>
                <a:lnTo>
                  <a:pt x="433567" y="445770"/>
                </a:lnTo>
                <a:lnTo>
                  <a:pt x="433232" y="447040"/>
                </a:lnTo>
                <a:lnTo>
                  <a:pt x="459284" y="447040"/>
                </a:lnTo>
                <a:lnTo>
                  <a:pt x="458593" y="448310"/>
                </a:lnTo>
                <a:lnTo>
                  <a:pt x="457472" y="449580"/>
                </a:lnTo>
                <a:close/>
              </a:path>
              <a:path w="471169" h="488950">
                <a:moveTo>
                  <a:pt x="40852" y="449580"/>
                </a:moveTo>
                <a:lnTo>
                  <a:pt x="39904" y="449580"/>
                </a:lnTo>
                <a:lnTo>
                  <a:pt x="39548" y="448310"/>
                </a:lnTo>
                <a:lnTo>
                  <a:pt x="40852" y="449580"/>
                </a:lnTo>
                <a:close/>
              </a:path>
              <a:path w="471169" h="488950">
                <a:moveTo>
                  <a:pt x="441546" y="467360"/>
                </a:moveTo>
                <a:lnTo>
                  <a:pt x="395181" y="467360"/>
                </a:lnTo>
                <a:lnTo>
                  <a:pt x="398877" y="466090"/>
                </a:lnTo>
                <a:lnTo>
                  <a:pt x="401485" y="466090"/>
                </a:lnTo>
                <a:lnTo>
                  <a:pt x="405045" y="464820"/>
                </a:lnTo>
                <a:lnTo>
                  <a:pt x="404553" y="464820"/>
                </a:lnTo>
                <a:lnTo>
                  <a:pt x="408039" y="463550"/>
                </a:lnTo>
                <a:lnTo>
                  <a:pt x="407558" y="463550"/>
                </a:lnTo>
                <a:lnTo>
                  <a:pt x="410961" y="462280"/>
                </a:lnTo>
                <a:lnTo>
                  <a:pt x="410490" y="462280"/>
                </a:lnTo>
                <a:lnTo>
                  <a:pt x="413819" y="461010"/>
                </a:lnTo>
                <a:lnTo>
                  <a:pt x="413359" y="461010"/>
                </a:lnTo>
                <a:lnTo>
                  <a:pt x="416594" y="459740"/>
                </a:lnTo>
                <a:lnTo>
                  <a:pt x="416144" y="459740"/>
                </a:lnTo>
                <a:lnTo>
                  <a:pt x="419285" y="458470"/>
                </a:lnTo>
                <a:lnTo>
                  <a:pt x="418856" y="458470"/>
                </a:lnTo>
                <a:lnTo>
                  <a:pt x="421903" y="457200"/>
                </a:lnTo>
                <a:lnTo>
                  <a:pt x="421484" y="457200"/>
                </a:lnTo>
                <a:lnTo>
                  <a:pt x="424426" y="454660"/>
                </a:lnTo>
                <a:lnTo>
                  <a:pt x="424028" y="454660"/>
                </a:lnTo>
                <a:lnTo>
                  <a:pt x="426856" y="453390"/>
                </a:lnTo>
                <a:lnTo>
                  <a:pt x="426479" y="453390"/>
                </a:lnTo>
                <a:lnTo>
                  <a:pt x="429201" y="450850"/>
                </a:lnTo>
                <a:lnTo>
                  <a:pt x="428824" y="450850"/>
                </a:lnTo>
                <a:lnTo>
                  <a:pt x="431431" y="448310"/>
                </a:lnTo>
                <a:lnTo>
                  <a:pt x="431086" y="449580"/>
                </a:lnTo>
                <a:lnTo>
                  <a:pt x="457472" y="449580"/>
                </a:lnTo>
                <a:lnTo>
                  <a:pt x="456352" y="450850"/>
                </a:lnTo>
                <a:lnTo>
                  <a:pt x="453965" y="454660"/>
                </a:lnTo>
                <a:lnTo>
                  <a:pt x="451420" y="457200"/>
                </a:lnTo>
                <a:lnTo>
                  <a:pt x="448719" y="461010"/>
                </a:lnTo>
                <a:lnTo>
                  <a:pt x="446237" y="463550"/>
                </a:lnTo>
                <a:lnTo>
                  <a:pt x="442907" y="466090"/>
                </a:lnTo>
                <a:lnTo>
                  <a:pt x="441546" y="467360"/>
                </a:lnTo>
                <a:close/>
              </a:path>
              <a:path w="471169" h="488950">
                <a:moveTo>
                  <a:pt x="398856" y="487680"/>
                </a:moveTo>
                <a:lnTo>
                  <a:pt x="72123" y="487680"/>
                </a:lnTo>
                <a:lnTo>
                  <a:pt x="67914" y="486410"/>
                </a:lnTo>
                <a:lnTo>
                  <a:pt x="403076" y="486410"/>
                </a:lnTo>
                <a:lnTo>
                  <a:pt x="398856" y="487680"/>
                </a:lnTo>
                <a:close/>
              </a:path>
              <a:path w="471169" h="488950">
                <a:moveTo>
                  <a:pt x="390249" y="488950"/>
                </a:moveTo>
                <a:lnTo>
                  <a:pt x="80740" y="488950"/>
                </a:lnTo>
                <a:lnTo>
                  <a:pt x="76406" y="487680"/>
                </a:lnTo>
                <a:lnTo>
                  <a:pt x="394584" y="487680"/>
                </a:lnTo>
                <a:lnTo>
                  <a:pt x="390249" y="488950"/>
                </a:lnTo>
                <a:close/>
              </a:path>
            </a:pathLst>
          </a:custGeom>
          <a:solidFill>
            <a:srgbClr val="0750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7937140" y="7128831"/>
            <a:ext cx="30543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9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199389" y="8997266"/>
            <a:ext cx="30543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9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384325" y="4032632"/>
            <a:ext cx="30543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20916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减常因子算法——约瑟夫斯问</a:t>
            </a:r>
            <a:r>
              <a:rPr sz="6600" dirty="0">
                <a:latin typeface="微软雅黑"/>
                <a:cs typeface="微软雅黑"/>
              </a:rPr>
              <a:t>题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6741" y="276632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1154" y="2659814"/>
            <a:ext cx="4686621" cy="622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0219" y="4074378"/>
            <a:ext cx="207951" cy="207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6181" y="3874468"/>
            <a:ext cx="551313" cy="6120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9849" y="4074074"/>
            <a:ext cx="495545" cy="336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5223" y="4080713"/>
            <a:ext cx="349769" cy="2365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0057" y="3961157"/>
            <a:ext cx="300074" cy="4494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23607" y="3870049"/>
            <a:ext cx="3120983" cy="6192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88046" y="3943482"/>
            <a:ext cx="1475986" cy="591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03054" y="4080713"/>
            <a:ext cx="349769" cy="2365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77888" y="3947356"/>
            <a:ext cx="642116" cy="4676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38095" y="4024107"/>
            <a:ext cx="349769" cy="349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26458" y="3961157"/>
            <a:ext cx="287928" cy="4494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42270" y="4266236"/>
            <a:ext cx="206485" cy="2089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57191" y="5096389"/>
            <a:ext cx="301917" cy="4192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39413" y="5026684"/>
            <a:ext cx="4185055" cy="5549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02815" y="5209035"/>
            <a:ext cx="306577" cy="302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7613" y="5030621"/>
            <a:ext cx="1073244" cy="5490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47046" y="5108661"/>
            <a:ext cx="270253" cy="403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22190" y="5167999"/>
            <a:ext cx="201187" cy="2206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11155" y="5164617"/>
            <a:ext cx="314430" cy="3139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15100" y="5096389"/>
            <a:ext cx="301917" cy="41922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69718" y="5059081"/>
            <a:ext cx="993488" cy="5225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50138" y="5208783"/>
            <a:ext cx="276148" cy="3068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01084" y="5023742"/>
            <a:ext cx="3319741" cy="55837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51788" y="5935306"/>
            <a:ext cx="522046" cy="54609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85133" y="6013345"/>
            <a:ext cx="1570444" cy="4069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15942" y="5943641"/>
            <a:ext cx="972441" cy="5426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22509" y="6013345"/>
            <a:ext cx="857628" cy="4069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4514" y="5934814"/>
            <a:ext cx="2114082" cy="5500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276356" y="6013345"/>
            <a:ext cx="270253" cy="4030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64065" y="5999911"/>
            <a:ext cx="196046" cy="2934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92816" y="6069302"/>
            <a:ext cx="314430" cy="31393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18457" y="6013345"/>
            <a:ext cx="579071" cy="40695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053988" y="5934803"/>
            <a:ext cx="3087330" cy="55150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29087" y="6013345"/>
            <a:ext cx="270253" cy="4030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13655" y="6007764"/>
            <a:ext cx="207564" cy="28557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845548" y="6069302"/>
            <a:ext cx="314430" cy="31393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274624" y="6013345"/>
            <a:ext cx="578327" cy="40695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906720" y="5928426"/>
            <a:ext cx="2558623" cy="55787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2988" y="6839991"/>
            <a:ext cx="1589585" cy="54904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48772" y="6918030"/>
            <a:ext cx="270253" cy="40302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34910" y="6915067"/>
            <a:ext cx="202852" cy="28138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36182" y="6838995"/>
            <a:ext cx="2779339" cy="55199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37689" y="6918030"/>
            <a:ext cx="950567" cy="40695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40455" y="6868450"/>
            <a:ext cx="993488" cy="52253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413022" y="6905758"/>
            <a:ext cx="1281971" cy="41922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703506" y="7189205"/>
            <a:ext cx="187062" cy="18927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78706" y="7806997"/>
            <a:ext cx="2137149" cy="52965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78356" y="7887498"/>
            <a:ext cx="296765" cy="29651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28293" y="7810442"/>
            <a:ext cx="4525621" cy="52082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366657" y="7817133"/>
            <a:ext cx="196569" cy="28295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579657" y="7810432"/>
            <a:ext cx="1877345" cy="48303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78706" y="8711682"/>
            <a:ext cx="2263323" cy="52965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04530" y="8792182"/>
            <a:ext cx="296765" cy="29651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58153" y="8715127"/>
            <a:ext cx="4395771" cy="52082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366657" y="8721818"/>
            <a:ext cx="196569" cy="28295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579657" y="8715116"/>
            <a:ext cx="2129935" cy="48303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78706" y="9616367"/>
            <a:ext cx="2557555" cy="52965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98762" y="9696867"/>
            <a:ext cx="296765" cy="29651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253862" y="9619812"/>
            <a:ext cx="4604236" cy="52082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873448" y="9626503"/>
            <a:ext cx="194999" cy="28557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083830" y="9619801"/>
            <a:ext cx="1880288" cy="48303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20916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减常因子算法——约瑟夫斯问</a:t>
            </a:r>
            <a:r>
              <a:rPr sz="6600" dirty="0">
                <a:latin typeface="微软雅黑"/>
                <a:cs typeface="微软雅黑"/>
              </a:rPr>
              <a:t>题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6741" y="2766324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1154" y="2659814"/>
            <a:ext cx="4686621" cy="622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0219" y="4074378"/>
            <a:ext cx="207951" cy="20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6181" y="3874468"/>
            <a:ext cx="551313" cy="6120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9849" y="4074074"/>
            <a:ext cx="495545" cy="3365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25223" y="4080713"/>
            <a:ext cx="349769" cy="236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4203" y="3961157"/>
            <a:ext cx="296221" cy="453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28287" y="4285010"/>
            <a:ext cx="203732" cy="1954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5621" y="3963638"/>
            <a:ext cx="338733" cy="4469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8207" y="4285010"/>
            <a:ext cx="203732" cy="195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53026" y="4278382"/>
            <a:ext cx="394490" cy="132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55485" y="3868950"/>
            <a:ext cx="4951357" cy="6203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80219" y="5092148"/>
            <a:ext cx="207951" cy="20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2987" y="4886720"/>
            <a:ext cx="2943774" cy="6159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29485" y="4983345"/>
            <a:ext cx="205103" cy="5532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60169" y="4937169"/>
            <a:ext cx="242652" cy="591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67933" y="5091321"/>
            <a:ext cx="340942" cy="3365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3054" y="5295639"/>
            <a:ext cx="150707" cy="2084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27602" y="5091321"/>
            <a:ext cx="495545" cy="3365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1032" y="4937169"/>
            <a:ext cx="242652" cy="5919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33339" y="4886720"/>
            <a:ext cx="2562487" cy="6175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45624" y="5983315"/>
            <a:ext cx="205103" cy="5532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76308" y="5937138"/>
            <a:ext cx="242652" cy="5919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710301" y="5978373"/>
            <a:ext cx="287928" cy="44944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96575" y="6295609"/>
            <a:ext cx="150707" cy="2084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41122" y="6091290"/>
            <a:ext cx="495545" cy="3365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14553" y="5937138"/>
            <a:ext cx="242652" cy="5919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138383" y="6123017"/>
            <a:ext cx="408301" cy="21945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742700" y="5978896"/>
            <a:ext cx="287928" cy="4494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44668" y="6964960"/>
            <a:ext cx="205103" cy="55325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5352" y="6918783"/>
            <a:ext cx="242652" cy="5919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66833" y="7072664"/>
            <a:ext cx="379307" cy="34121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07137" y="7277255"/>
            <a:ext cx="150707" cy="20841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51685" y="7072936"/>
            <a:ext cx="495545" cy="33652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25115" y="6918783"/>
            <a:ext cx="242652" cy="59190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48946" y="7104663"/>
            <a:ext cx="408301" cy="21945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53817" y="6918783"/>
            <a:ext cx="242652" cy="59190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46680" y="6964960"/>
            <a:ext cx="205103" cy="5532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77364" y="6918783"/>
            <a:ext cx="242652" cy="59190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5127" y="7072936"/>
            <a:ext cx="340942" cy="33652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861982" y="7161290"/>
            <a:ext cx="408301" cy="104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35410" y="6960018"/>
            <a:ext cx="287928" cy="44944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721684" y="7277255"/>
            <a:ext cx="150707" cy="2084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966231" y="7072936"/>
            <a:ext cx="495545" cy="3365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439662" y="6918783"/>
            <a:ext cx="242652" cy="59190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832079" y="7002781"/>
            <a:ext cx="408301" cy="42294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62994" y="7073187"/>
            <a:ext cx="528957" cy="34121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855849" y="6918783"/>
            <a:ext cx="242652" cy="59190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227366" y="6947013"/>
            <a:ext cx="1176184" cy="46767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517380" y="7073187"/>
            <a:ext cx="379307" cy="34121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B932FBBB-0329-4A61-4E2D-AA99BF9160A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335554" y="7583371"/>
            <a:ext cx="9683620" cy="28529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742512"/>
            <a:ext cx="4333878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125" dirty="0">
                <a:latin typeface="微软雅黑"/>
                <a:cs typeface="微软雅黑"/>
              </a:rPr>
              <a:t>拓扑排</a:t>
            </a:r>
            <a:r>
              <a:rPr sz="7250" dirty="0">
                <a:latin typeface="微软雅黑"/>
                <a:cs typeface="微软雅黑"/>
              </a:rPr>
              <a:t>序</a:t>
            </a:r>
          </a:p>
        </p:txBody>
      </p:sp>
      <p:sp>
        <p:nvSpPr>
          <p:cNvPr id="4" name="object 4"/>
          <p:cNvSpPr/>
          <p:nvPr/>
        </p:nvSpPr>
        <p:spPr>
          <a:xfrm>
            <a:off x="2352242" y="2616014"/>
            <a:ext cx="986472" cy="509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8735" y="2644799"/>
            <a:ext cx="185659" cy="41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15471" y="2613763"/>
            <a:ext cx="1412281" cy="513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61165" y="2646610"/>
            <a:ext cx="886653" cy="4216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25370" y="2612862"/>
            <a:ext cx="6096851" cy="528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8667" y="3420409"/>
            <a:ext cx="886653" cy="4216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6148" y="3386661"/>
            <a:ext cx="1155378" cy="5122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33486" y="4192406"/>
            <a:ext cx="3909367" cy="4236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5965" y="4934258"/>
            <a:ext cx="2069539" cy="5122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33486" y="5740003"/>
            <a:ext cx="3909367" cy="4236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1328" y="6481855"/>
            <a:ext cx="2104187" cy="5122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33486" y="7287600"/>
            <a:ext cx="3900582" cy="4236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54043" y="8805051"/>
            <a:ext cx="676712" cy="504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8735" y="8835186"/>
            <a:ext cx="185659" cy="4175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15471" y="8802799"/>
            <a:ext cx="7152326" cy="5127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85931" y="9610786"/>
            <a:ext cx="280588" cy="4157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3587" y="9577048"/>
            <a:ext cx="3822302" cy="5122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31272" y="4755342"/>
            <a:ext cx="1348241" cy="13257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35138" y="2487746"/>
            <a:ext cx="4766598" cy="591287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131201" y="2631732"/>
            <a:ext cx="6184265" cy="543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34390" algn="r">
              <a:lnSpc>
                <a:spcPct val="100000"/>
              </a:lnSpc>
              <a:spcBef>
                <a:spcPts val="100"/>
              </a:spcBef>
            </a:pPr>
            <a:r>
              <a:rPr sz="4450" b="1" spc="120" dirty="0">
                <a:solidFill>
                  <a:srgbClr val="DCDEDF"/>
                </a:solidFill>
                <a:latin typeface="Times New Roman"/>
                <a:cs typeface="Times New Roman"/>
              </a:rPr>
              <a:t>C</a:t>
            </a:r>
            <a:r>
              <a:rPr sz="4450" b="1" dirty="0">
                <a:solidFill>
                  <a:srgbClr val="DCDEDF"/>
                </a:solidFill>
                <a:latin typeface="Times New Roman"/>
                <a:cs typeface="Times New Roman"/>
              </a:rPr>
              <a:t>4</a:t>
            </a:r>
            <a:endParaRPr sz="4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100">
              <a:latin typeface="Times New Roman"/>
              <a:cs typeface="Times New Roman"/>
            </a:endParaRPr>
          </a:p>
          <a:p>
            <a:pPr marL="161925" algn="ctr">
              <a:lnSpc>
                <a:spcPct val="100000"/>
              </a:lnSpc>
            </a:pPr>
            <a:r>
              <a:rPr sz="4450" b="1" spc="60" dirty="0">
                <a:solidFill>
                  <a:srgbClr val="DCDEDF"/>
                </a:solidFill>
                <a:latin typeface="Times New Roman"/>
                <a:cs typeface="Times New Roman"/>
              </a:rPr>
              <a:t>C3</a:t>
            </a:r>
            <a:endParaRPr sz="4450">
              <a:latin typeface="Times New Roman"/>
              <a:cs typeface="Times New Roman"/>
            </a:endParaRPr>
          </a:p>
          <a:p>
            <a:pPr marR="5443855" algn="ctr">
              <a:lnSpc>
                <a:spcPct val="100000"/>
              </a:lnSpc>
              <a:spcBef>
                <a:spcPts val="894"/>
              </a:spcBef>
            </a:pPr>
            <a:r>
              <a:rPr sz="4450" b="1" spc="120" dirty="0">
                <a:solidFill>
                  <a:srgbClr val="DCDEDF"/>
                </a:solidFill>
                <a:latin typeface="Times New Roman"/>
                <a:cs typeface="Times New Roman"/>
              </a:rPr>
              <a:t>C</a:t>
            </a:r>
            <a:r>
              <a:rPr sz="4450" b="1" dirty="0">
                <a:solidFill>
                  <a:srgbClr val="DCDEDF"/>
                </a:solidFill>
                <a:latin typeface="Times New Roman"/>
                <a:cs typeface="Times New Roman"/>
              </a:rPr>
              <a:t>1</a:t>
            </a:r>
            <a:endParaRPr sz="44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760"/>
              </a:spcBef>
            </a:pPr>
            <a:r>
              <a:rPr sz="4450" b="1" spc="120" dirty="0">
                <a:solidFill>
                  <a:srgbClr val="DCDEDF"/>
                </a:solidFill>
                <a:latin typeface="Times New Roman"/>
                <a:cs typeface="Times New Roman"/>
              </a:rPr>
              <a:t>C</a:t>
            </a:r>
            <a:r>
              <a:rPr sz="4450" b="1" dirty="0">
                <a:solidFill>
                  <a:srgbClr val="DCDEDF"/>
                </a:solidFill>
                <a:latin typeface="Times New Roman"/>
                <a:cs typeface="Times New Roman"/>
              </a:rPr>
              <a:t>5</a:t>
            </a:r>
            <a:endParaRPr sz="4450">
              <a:latin typeface="Times New Roman"/>
              <a:cs typeface="Times New Roman"/>
            </a:endParaRPr>
          </a:p>
          <a:p>
            <a:pPr marL="2016125">
              <a:lnSpc>
                <a:spcPct val="100000"/>
              </a:lnSpc>
              <a:spcBef>
                <a:spcPts val="4205"/>
              </a:spcBef>
            </a:pPr>
            <a:r>
              <a:rPr sz="4450" b="1" spc="60" dirty="0">
                <a:solidFill>
                  <a:srgbClr val="DCDEDF"/>
                </a:solidFill>
                <a:latin typeface="Times New Roman"/>
                <a:cs typeface="Times New Roman"/>
              </a:rPr>
              <a:t>C2</a:t>
            </a:r>
            <a:endParaRPr sz="44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303112" y="4875579"/>
            <a:ext cx="1276985" cy="374015"/>
          </a:xfrm>
          <a:custGeom>
            <a:avLst/>
            <a:gdLst/>
            <a:ahLst/>
            <a:cxnLst/>
            <a:rect l="l" t="t" r="r" b="b"/>
            <a:pathLst>
              <a:path w="1276984" h="374014">
                <a:moveTo>
                  <a:pt x="1186464" y="44932"/>
                </a:moveTo>
                <a:lnTo>
                  <a:pt x="1137473" y="30752"/>
                </a:lnTo>
                <a:lnTo>
                  <a:pt x="1126164" y="16722"/>
                </a:lnTo>
                <a:lnTo>
                  <a:pt x="1126227" y="13989"/>
                </a:lnTo>
                <a:lnTo>
                  <a:pt x="1140782" y="0"/>
                </a:lnTo>
                <a:lnTo>
                  <a:pt x="1143525" y="52"/>
                </a:lnTo>
                <a:lnTo>
                  <a:pt x="1146205" y="575"/>
                </a:lnTo>
                <a:lnTo>
                  <a:pt x="1250500" y="30763"/>
                </a:lnTo>
                <a:lnTo>
                  <a:pt x="1242810" y="30763"/>
                </a:lnTo>
                <a:lnTo>
                  <a:pt x="1186464" y="44932"/>
                </a:lnTo>
                <a:close/>
              </a:path>
              <a:path w="1276984" h="374014">
                <a:moveTo>
                  <a:pt x="1216412" y="53601"/>
                </a:moveTo>
                <a:lnTo>
                  <a:pt x="1186464" y="44932"/>
                </a:lnTo>
                <a:lnTo>
                  <a:pt x="1242810" y="30763"/>
                </a:lnTo>
                <a:lnTo>
                  <a:pt x="1243817" y="34773"/>
                </a:lnTo>
                <a:lnTo>
                  <a:pt x="1235658" y="34773"/>
                </a:lnTo>
                <a:lnTo>
                  <a:pt x="1216412" y="53601"/>
                </a:lnTo>
                <a:close/>
              </a:path>
              <a:path w="1276984" h="374014">
                <a:moveTo>
                  <a:pt x="1169849" y="137953"/>
                </a:moveTo>
                <a:lnTo>
                  <a:pt x="1152991" y="123493"/>
                </a:lnTo>
                <a:lnTo>
                  <a:pt x="1153022" y="120750"/>
                </a:lnTo>
                <a:lnTo>
                  <a:pt x="1194129" y="75400"/>
                </a:lnTo>
                <a:lnTo>
                  <a:pt x="1250464" y="61233"/>
                </a:lnTo>
                <a:lnTo>
                  <a:pt x="1242810" y="30763"/>
                </a:lnTo>
                <a:lnTo>
                  <a:pt x="1250500" y="30763"/>
                </a:lnTo>
                <a:lnTo>
                  <a:pt x="1276872" y="38396"/>
                </a:lnTo>
                <a:lnTo>
                  <a:pt x="1179639" y="133514"/>
                </a:lnTo>
                <a:lnTo>
                  <a:pt x="1177524" y="135252"/>
                </a:lnTo>
                <a:lnTo>
                  <a:pt x="1175136" y="136603"/>
                </a:lnTo>
                <a:lnTo>
                  <a:pt x="1172550" y="137503"/>
                </a:lnTo>
                <a:lnTo>
                  <a:pt x="1169849" y="137953"/>
                </a:lnTo>
                <a:close/>
              </a:path>
              <a:path w="1276984" h="374014">
                <a:moveTo>
                  <a:pt x="1242276" y="61087"/>
                </a:moveTo>
                <a:lnTo>
                  <a:pt x="1216412" y="53601"/>
                </a:lnTo>
                <a:lnTo>
                  <a:pt x="1235658" y="34773"/>
                </a:lnTo>
                <a:lnTo>
                  <a:pt x="1242276" y="61087"/>
                </a:lnTo>
                <a:close/>
              </a:path>
              <a:path w="1276984" h="374014">
                <a:moveTo>
                  <a:pt x="1250427" y="61087"/>
                </a:moveTo>
                <a:lnTo>
                  <a:pt x="1242276" y="61087"/>
                </a:lnTo>
                <a:lnTo>
                  <a:pt x="1235658" y="34773"/>
                </a:lnTo>
                <a:lnTo>
                  <a:pt x="1243817" y="34773"/>
                </a:lnTo>
                <a:lnTo>
                  <a:pt x="1250427" y="61087"/>
                </a:lnTo>
                <a:close/>
              </a:path>
              <a:path w="1276984" h="374014">
                <a:moveTo>
                  <a:pt x="7654" y="373758"/>
                </a:moveTo>
                <a:lnTo>
                  <a:pt x="0" y="343298"/>
                </a:lnTo>
                <a:lnTo>
                  <a:pt x="1186464" y="44932"/>
                </a:lnTo>
                <a:lnTo>
                  <a:pt x="1216412" y="53601"/>
                </a:lnTo>
                <a:lnTo>
                  <a:pt x="1194129" y="75400"/>
                </a:lnTo>
                <a:lnTo>
                  <a:pt x="7654" y="373758"/>
                </a:lnTo>
                <a:close/>
              </a:path>
              <a:path w="1276984" h="374014">
                <a:moveTo>
                  <a:pt x="1194129" y="75400"/>
                </a:moveTo>
                <a:lnTo>
                  <a:pt x="1216412" y="53601"/>
                </a:lnTo>
                <a:lnTo>
                  <a:pt x="1242276" y="61087"/>
                </a:lnTo>
                <a:lnTo>
                  <a:pt x="1250427" y="61087"/>
                </a:lnTo>
                <a:lnTo>
                  <a:pt x="1250464" y="61233"/>
                </a:lnTo>
                <a:lnTo>
                  <a:pt x="1194129" y="7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3963" y="523963"/>
            <a:ext cx="19057430" cy="10261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7144" y="1128771"/>
            <a:ext cx="18753355" cy="9957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2049" y="2073079"/>
            <a:ext cx="232537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5" dirty="0">
                <a:solidFill>
                  <a:srgbClr val="031B39"/>
                </a:solidFill>
                <a:latin typeface="黑体"/>
                <a:cs typeface="黑体"/>
              </a:rPr>
              <a:t>减治</a:t>
            </a:r>
            <a:r>
              <a:rPr sz="5900" spc="10" dirty="0">
                <a:solidFill>
                  <a:srgbClr val="031B39"/>
                </a:solidFill>
                <a:latin typeface="黑体"/>
                <a:cs typeface="黑体"/>
              </a:rPr>
              <a:t>法</a:t>
            </a:r>
            <a:endParaRPr sz="5900">
              <a:latin typeface="黑体"/>
              <a:cs typeface="黑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7139" y="3282581"/>
            <a:ext cx="5742940" cy="5114290"/>
          </a:xfrm>
          <a:prstGeom prst="rect">
            <a:avLst/>
          </a:prstGeom>
        </p:spPr>
        <p:txBody>
          <a:bodyPr vert="horz" wrap="square" lIns="0" tIns="351790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2770"/>
              </a:spcBef>
              <a:buFont typeface="Wingdings"/>
              <a:buChar char=""/>
              <a:tabLst>
                <a:tab pos="578485" algn="l"/>
              </a:tabLst>
            </a:pPr>
            <a:r>
              <a:rPr sz="4450" spc="60" dirty="0">
                <a:latin typeface="宋体"/>
                <a:cs typeface="宋体"/>
              </a:rPr>
              <a:t>插入排</a:t>
            </a:r>
            <a:r>
              <a:rPr sz="4450" dirty="0">
                <a:latin typeface="宋体"/>
                <a:cs typeface="宋体"/>
              </a:rPr>
              <a:t>序</a:t>
            </a:r>
            <a:endParaRPr sz="4450">
              <a:latin typeface="宋体"/>
              <a:cs typeface="宋体"/>
            </a:endParaRPr>
          </a:p>
          <a:p>
            <a:pPr marL="577850" indent="-565785">
              <a:lnSpc>
                <a:spcPct val="100000"/>
              </a:lnSpc>
              <a:spcBef>
                <a:spcPts val="2675"/>
              </a:spcBef>
              <a:buFont typeface="Wingdings"/>
              <a:buChar char=""/>
              <a:tabLst>
                <a:tab pos="578485" algn="l"/>
              </a:tabLst>
            </a:pPr>
            <a:r>
              <a:rPr sz="4450" spc="60" dirty="0">
                <a:latin typeface="宋体"/>
                <a:cs typeface="宋体"/>
              </a:rPr>
              <a:t>拓扑排</a:t>
            </a:r>
            <a:r>
              <a:rPr sz="4450" dirty="0">
                <a:latin typeface="宋体"/>
                <a:cs typeface="宋体"/>
              </a:rPr>
              <a:t>序</a:t>
            </a:r>
            <a:endParaRPr sz="4450">
              <a:latin typeface="宋体"/>
              <a:cs typeface="宋体"/>
            </a:endParaRPr>
          </a:p>
          <a:p>
            <a:pPr marL="577850" indent="-565785">
              <a:lnSpc>
                <a:spcPct val="100000"/>
              </a:lnSpc>
              <a:spcBef>
                <a:spcPts val="2675"/>
              </a:spcBef>
              <a:buFont typeface="Wingdings"/>
              <a:buChar char=""/>
              <a:tabLst>
                <a:tab pos="578485" algn="l"/>
              </a:tabLst>
            </a:pPr>
            <a:r>
              <a:rPr sz="4450" spc="60" dirty="0">
                <a:latin typeface="宋体"/>
                <a:cs typeface="宋体"/>
              </a:rPr>
              <a:t>生成组合对象的算</a:t>
            </a:r>
            <a:r>
              <a:rPr sz="4450" dirty="0">
                <a:latin typeface="宋体"/>
                <a:cs typeface="宋体"/>
              </a:rPr>
              <a:t>法</a:t>
            </a:r>
            <a:endParaRPr sz="4450">
              <a:latin typeface="宋体"/>
              <a:cs typeface="宋体"/>
            </a:endParaRPr>
          </a:p>
          <a:p>
            <a:pPr marL="577850" indent="-565785">
              <a:lnSpc>
                <a:spcPct val="100000"/>
              </a:lnSpc>
              <a:spcBef>
                <a:spcPts val="2675"/>
              </a:spcBef>
              <a:buFont typeface="Wingdings"/>
              <a:buChar char=""/>
              <a:tabLst>
                <a:tab pos="578485" algn="l"/>
              </a:tabLst>
            </a:pPr>
            <a:r>
              <a:rPr sz="4450" spc="60" dirty="0">
                <a:latin typeface="宋体"/>
                <a:cs typeface="宋体"/>
              </a:rPr>
              <a:t>减常因子算</a:t>
            </a:r>
            <a:r>
              <a:rPr sz="4450" dirty="0">
                <a:latin typeface="宋体"/>
                <a:cs typeface="宋体"/>
              </a:rPr>
              <a:t>法</a:t>
            </a:r>
            <a:endParaRPr sz="4450">
              <a:latin typeface="宋体"/>
              <a:cs typeface="宋体"/>
            </a:endParaRPr>
          </a:p>
          <a:p>
            <a:pPr marL="577850" indent="-565785">
              <a:lnSpc>
                <a:spcPct val="100000"/>
              </a:lnSpc>
              <a:spcBef>
                <a:spcPts val="2675"/>
              </a:spcBef>
              <a:buFont typeface="Wingdings"/>
              <a:buChar char=""/>
              <a:tabLst>
                <a:tab pos="578485" algn="l"/>
              </a:tabLst>
            </a:pPr>
            <a:r>
              <a:rPr sz="4450" spc="60" dirty="0">
                <a:solidFill>
                  <a:srgbClr val="0651DC"/>
                </a:solidFill>
                <a:latin typeface="宋体"/>
                <a:cs typeface="宋体"/>
              </a:rPr>
              <a:t>减可变规模算</a:t>
            </a:r>
            <a:r>
              <a:rPr sz="4450" dirty="0">
                <a:solidFill>
                  <a:srgbClr val="0651DC"/>
                </a:solidFill>
                <a:latin typeface="宋体"/>
                <a:cs typeface="宋体"/>
              </a:rPr>
              <a:t>法</a:t>
            </a:r>
            <a:endParaRPr sz="44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550543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减可变规模算法——计算中值和选择问</a:t>
            </a:r>
            <a:r>
              <a:rPr sz="6600" dirty="0">
                <a:latin typeface="微软雅黑"/>
                <a:cs typeface="微软雅黑"/>
              </a:rPr>
              <a:t>题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6741" y="276632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8337" y="2660369"/>
            <a:ext cx="4706202" cy="621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73503" y="2821045"/>
            <a:ext cx="358334" cy="380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27052" y="2660913"/>
            <a:ext cx="3534939" cy="619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68149" y="2681897"/>
            <a:ext cx="368281" cy="520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92380" y="2660369"/>
            <a:ext cx="7054057" cy="621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9437" y="3677573"/>
            <a:ext cx="2928863" cy="619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0782" y="3699667"/>
            <a:ext cx="368281" cy="520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21348" y="3678128"/>
            <a:ext cx="3522144" cy="6186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84927" y="5480472"/>
            <a:ext cx="207951" cy="20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5916" y="5353721"/>
            <a:ext cx="339560" cy="4673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47502" y="5511371"/>
            <a:ext cx="408301" cy="2194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51819" y="5367250"/>
            <a:ext cx="287928" cy="4494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81167" y="5278907"/>
            <a:ext cx="1192633" cy="6131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9446" y="5353721"/>
            <a:ext cx="339560" cy="4673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61032" y="5511371"/>
            <a:ext cx="408301" cy="2194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22837" y="5479896"/>
            <a:ext cx="379307" cy="34121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7988" y="5274488"/>
            <a:ext cx="9885897" cy="6208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84927" y="6498242"/>
            <a:ext cx="207951" cy="20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45916" y="6371491"/>
            <a:ext cx="339560" cy="4673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47502" y="6529141"/>
            <a:ext cx="408301" cy="2194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65620" y="6348183"/>
            <a:ext cx="191303" cy="5819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07207" y="6497666"/>
            <a:ext cx="379307" cy="34121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58002" y="6371219"/>
            <a:ext cx="310838" cy="5819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69155" y="6385020"/>
            <a:ext cx="300074" cy="44944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73670" y="6348183"/>
            <a:ext cx="191303" cy="5819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06312" y="6292258"/>
            <a:ext cx="12516488" cy="6208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9340" y="7310573"/>
            <a:ext cx="11622127" cy="62144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089571" y="7312793"/>
            <a:ext cx="1160069" cy="6159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241631" y="7707869"/>
            <a:ext cx="206485" cy="2089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550543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减可变规模算法——计算中值和选择问</a:t>
            </a:r>
            <a:r>
              <a:rPr sz="6600" dirty="0">
                <a:latin typeface="微软雅黑"/>
                <a:cs typeface="微软雅黑"/>
              </a:rPr>
              <a:t>题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6741" y="2766324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2808" y="2661468"/>
            <a:ext cx="1198706" cy="619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5169" y="3675364"/>
            <a:ext cx="15444095" cy="626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5726" y="4697553"/>
            <a:ext cx="1163922" cy="619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2559" y="4856857"/>
            <a:ext cx="274400" cy="387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14151" y="5100923"/>
            <a:ext cx="153471" cy="215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6052" y="4695899"/>
            <a:ext cx="5268310" cy="6192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88499" y="4856857"/>
            <a:ext cx="494812" cy="5212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79458" y="4695899"/>
            <a:ext cx="6426160" cy="6192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09754" y="4856857"/>
            <a:ext cx="353360" cy="5212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674560" y="5093195"/>
            <a:ext cx="206485" cy="2089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155485" y="7807365"/>
            <a:ext cx="59118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latin typeface="宋体"/>
                <a:cs typeface="宋体"/>
              </a:rPr>
              <a:t>；</a:t>
            </a:r>
            <a:endParaRPr sz="4450">
              <a:latin typeface="宋体"/>
              <a:cs typeface="宋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6451" y="6065344"/>
            <a:ext cx="207951" cy="207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39220" y="5862669"/>
            <a:ext cx="614818" cy="6137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39129" y="5938311"/>
            <a:ext cx="1038324" cy="4676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27559" y="5859350"/>
            <a:ext cx="1983562" cy="6208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6451" y="7083114"/>
            <a:ext cx="207951" cy="207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39220" y="6880439"/>
            <a:ext cx="614818" cy="6137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39129" y="6956091"/>
            <a:ext cx="1039371" cy="4731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08394" y="6878785"/>
            <a:ext cx="5181894" cy="62033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70688" y="6956091"/>
            <a:ext cx="350052" cy="4632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75265" y="6878774"/>
            <a:ext cx="2560288" cy="6192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96451" y="8100884"/>
            <a:ext cx="207951" cy="207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39220" y="7898210"/>
            <a:ext cx="614818" cy="6137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39129" y="7973862"/>
            <a:ext cx="1039371" cy="4731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08394" y="7896555"/>
            <a:ext cx="5181894" cy="62033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70688" y="7973862"/>
            <a:ext cx="781264" cy="4676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837554" y="7896555"/>
            <a:ext cx="2352703" cy="6153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3846437" y="9688217"/>
          <a:ext cx="13799185" cy="753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3903">
                <a:tc>
                  <a:txBody>
                    <a:bodyPr/>
                    <a:lstStyle/>
                    <a:p>
                      <a:pPr marL="151130" algn="ctr">
                        <a:lnSpc>
                          <a:spcPts val="5450"/>
                        </a:lnSpc>
                      </a:pPr>
                      <a:r>
                        <a:rPr sz="4450" i="1" spc="-515" dirty="0">
                          <a:latin typeface="Arial"/>
                          <a:cs typeface="Arial"/>
                        </a:rPr>
                        <a:t>&lt;</a:t>
                      </a:r>
                      <a:r>
                        <a:rPr sz="4650" i="1" spc="-515" dirty="0">
                          <a:latin typeface="Arial"/>
                          <a:cs typeface="Arial"/>
                        </a:rPr>
                        <a:t>p</a:t>
                      </a:r>
                      <a:endParaRPr sz="4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5315"/>
                        </a:lnSpc>
                      </a:pPr>
                      <a:r>
                        <a:rPr sz="4650" i="1" dirty="0">
                          <a:latin typeface="Arial"/>
                          <a:cs typeface="Arial"/>
                        </a:rPr>
                        <a:t>p</a:t>
                      </a:r>
                      <a:endParaRPr sz="4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 algn="ctr">
                        <a:lnSpc>
                          <a:spcPts val="5450"/>
                        </a:lnSpc>
                      </a:pPr>
                      <a:r>
                        <a:rPr sz="4450" i="1" spc="-515" dirty="0">
                          <a:latin typeface="Arial"/>
                          <a:cs typeface="Arial"/>
                        </a:rPr>
                        <a:t>≥</a:t>
                      </a:r>
                      <a:r>
                        <a:rPr sz="4650" i="1" spc="-515" dirty="0">
                          <a:latin typeface="Arial"/>
                          <a:cs typeface="Arial"/>
                        </a:rPr>
                        <a:t>p</a:t>
                      </a:r>
                      <a:endParaRPr sz="4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3908448" y="8901163"/>
            <a:ext cx="289560" cy="685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300" i="1" spc="-254" dirty="0">
                <a:latin typeface="Arial"/>
                <a:cs typeface="Arial"/>
              </a:rPr>
              <a:t>l</a:t>
            </a:r>
            <a:endParaRPr sz="43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95713" y="8901163"/>
            <a:ext cx="396240" cy="685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300" i="1" spc="-615" dirty="0">
                <a:latin typeface="Arial"/>
                <a:cs typeface="Arial"/>
              </a:rPr>
              <a:t>s</a:t>
            </a:r>
            <a:endParaRPr sz="4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124277" y="8901163"/>
            <a:ext cx="330835" cy="685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300" i="1" spc="-409" dirty="0">
                <a:latin typeface="Arial"/>
                <a:cs typeface="Arial"/>
              </a:rPr>
              <a:t>r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550543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减可变规模算法——计算中值和选择问</a:t>
            </a:r>
            <a:r>
              <a:rPr sz="6600" dirty="0">
                <a:latin typeface="微软雅黑"/>
                <a:cs typeface="微软雅黑"/>
              </a:rPr>
              <a:t>题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7545" y="2451035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24753" y="2390900"/>
            <a:ext cx="2283124" cy="503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5061" y="2346179"/>
            <a:ext cx="2362085" cy="6197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374514" y="3799067"/>
          <a:ext cx="14231618" cy="876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64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950" i="1" dirty="0">
                          <a:latin typeface="Arial"/>
                          <a:cs typeface="Arial"/>
                        </a:rPr>
                        <a:t>p</a:t>
                      </a:r>
                      <a:endParaRPr sz="39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950" i="1" dirty="0">
                          <a:latin typeface="Arial"/>
                          <a:cs typeface="Arial"/>
                        </a:rPr>
                        <a:t>&lt;p</a:t>
                      </a:r>
                      <a:endParaRPr sz="39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950" i="1" dirty="0">
                          <a:latin typeface="Arial"/>
                          <a:cs typeface="Arial"/>
                        </a:rPr>
                        <a:t>≥p</a:t>
                      </a:r>
                      <a:endParaRPr sz="39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4880"/>
                        </a:lnSpc>
                      </a:pPr>
                      <a:r>
                        <a:rPr sz="4150" i="1" spc="-1465" dirty="0">
                          <a:latin typeface="宋体"/>
                          <a:cs typeface="宋体"/>
                        </a:rPr>
                        <a:t>未</a:t>
                      </a:r>
                      <a:r>
                        <a:rPr sz="4150" i="1" spc="-1285" dirty="0">
                          <a:latin typeface="宋体"/>
                          <a:cs typeface="宋体"/>
                        </a:rPr>
                        <a:t>知</a:t>
                      </a:r>
                      <a:r>
                        <a:rPr sz="3950" i="1" dirty="0">
                          <a:latin typeface="Arial"/>
                          <a:cs typeface="Arial"/>
                        </a:rPr>
                        <a:t>?</a:t>
                      </a:r>
                      <a:endParaRPr sz="3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725929" y="3016527"/>
            <a:ext cx="15113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i="1" dirty="0">
                <a:latin typeface="Arial"/>
                <a:cs typeface="Arial"/>
              </a:rPr>
              <a:t>l</a:t>
            </a:r>
            <a:endParaRPr sz="4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6972" y="3016527"/>
            <a:ext cx="3086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i="1" dirty="0">
                <a:latin typeface="Arial"/>
                <a:cs typeface="Arial"/>
              </a:rPr>
              <a:t>s</a:t>
            </a:r>
            <a:endParaRPr sz="4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02141" y="3016527"/>
            <a:ext cx="15113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i="1" dirty="0">
                <a:latin typeface="Arial"/>
                <a:cs typeface="Arial"/>
              </a:rPr>
              <a:t>i</a:t>
            </a:r>
            <a:endParaRPr sz="4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82070" y="3016527"/>
            <a:ext cx="21399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i="1" dirty="0">
                <a:latin typeface="Arial"/>
                <a:cs typeface="Arial"/>
              </a:rPr>
              <a:t>r</a:t>
            </a:r>
            <a:endParaRPr sz="445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374514" y="7589884"/>
          <a:ext cx="14229080" cy="761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12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950" i="1" dirty="0">
                          <a:latin typeface="Arial"/>
                          <a:cs typeface="Arial"/>
                        </a:rPr>
                        <a:t>p</a:t>
                      </a:r>
                      <a:endParaRPr sz="39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950" i="1" dirty="0">
                          <a:latin typeface="Arial"/>
                          <a:cs typeface="Arial"/>
                        </a:rPr>
                        <a:t>&lt;p</a:t>
                      </a:r>
                      <a:endParaRPr sz="39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950" i="1" dirty="0">
                          <a:latin typeface="Arial"/>
                          <a:cs typeface="Arial"/>
                        </a:rPr>
                        <a:t>≥p</a:t>
                      </a:r>
                      <a:endParaRPr sz="39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7276564" y="6784161"/>
            <a:ext cx="21399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i="1" dirty="0">
                <a:latin typeface="Arial"/>
                <a:cs typeface="Arial"/>
              </a:rPr>
              <a:t>r</a:t>
            </a:r>
            <a:endParaRPr sz="4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99483" y="8487029"/>
            <a:ext cx="6007735" cy="394970"/>
          </a:xfrm>
          <a:custGeom>
            <a:avLst/>
            <a:gdLst/>
            <a:ahLst/>
            <a:cxnLst/>
            <a:rect l="l" t="t" r="r" b="b"/>
            <a:pathLst>
              <a:path w="6007734" h="394970">
                <a:moveTo>
                  <a:pt x="24554" y="211658"/>
                </a:moveTo>
                <a:lnTo>
                  <a:pt x="0" y="189135"/>
                </a:lnTo>
                <a:lnTo>
                  <a:pt x="94" y="185774"/>
                </a:lnTo>
                <a:lnTo>
                  <a:pt x="670" y="182465"/>
                </a:lnTo>
                <a:lnTo>
                  <a:pt x="1706" y="179261"/>
                </a:lnTo>
                <a:lnTo>
                  <a:pt x="3193" y="176245"/>
                </a:lnTo>
                <a:lnTo>
                  <a:pt x="105996" y="0"/>
                </a:lnTo>
                <a:lnTo>
                  <a:pt x="133276" y="46762"/>
                </a:lnTo>
                <a:lnTo>
                  <a:pt x="82437" y="46762"/>
                </a:lnTo>
                <a:lnTo>
                  <a:pt x="82437" y="133919"/>
                </a:lnTo>
                <a:lnTo>
                  <a:pt x="43893" y="199993"/>
                </a:lnTo>
                <a:lnTo>
                  <a:pt x="27894" y="211271"/>
                </a:lnTo>
                <a:lnTo>
                  <a:pt x="24554" y="211658"/>
                </a:lnTo>
                <a:close/>
              </a:path>
              <a:path w="6007734" h="394970">
                <a:moveTo>
                  <a:pt x="5819822" y="230694"/>
                </a:moveTo>
                <a:lnTo>
                  <a:pt x="5795351" y="205239"/>
                </a:lnTo>
                <a:lnTo>
                  <a:pt x="5795453" y="204297"/>
                </a:lnTo>
                <a:lnTo>
                  <a:pt x="5795938" y="201501"/>
                </a:lnTo>
                <a:lnTo>
                  <a:pt x="5796975" y="198308"/>
                </a:lnTo>
                <a:lnTo>
                  <a:pt x="5798451" y="195292"/>
                </a:lnTo>
                <a:lnTo>
                  <a:pt x="5901265" y="19046"/>
                </a:lnTo>
                <a:lnTo>
                  <a:pt x="5928541" y="65809"/>
                </a:lnTo>
                <a:lnTo>
                  <a:pt x="5877705" y="65809"/>
                </a:lnTo>
                <a:lnTo>
                  <a:pt x="5877695" y="152955"/>
                </a:lnTo>
                <a:lnTo>
                  <a:pt x="5839152" y="219029"/>
                </a:lnTo>
                <a:lnTo>
                  <a:pt x="5823163" y="230317"/>
                </a:lnTo>
                <a:lnTo>
                  <a:pt x="5819822" y="230694"/>
                </a:lnTo>
                <a:close/>
              </a:path>
              <a:path w="6007734" h="394970">
                <a:moveTo>
                  <a:pt x="82437" y="133919"/>
                </a:moveTo>
                <a:lnTo>
                  <a:pt x="82437" y="46762"/>
                </a:lnTo>
                <a:lnTo>
                  <a:pt x="129556" y="46762"/>
                </a:lnTo>
                <a:lnTo>
                  <a:pt x="129556" y="58636"/>
                </a:lnTo>
                <a:lnTo>
                  <a:pt x="85651" y="58636"/>
                </a:lnTo>
                <a:lnTo>
                  <a:pt x="106002" y="93522"/>
                </a:lnTo>
                <a:lnTo>
                  <a:pt x="82437" y="133919"/>
                </a:lnTo>
                <a:close/>
              </a:path>
              <a:path w="6007734" h="394970">
                <a:moveTo>
                  <a:pt x="187439" y="211658"/>
                </a:moveTo>
                <a:lnTo>
                  <a:pt x="129566" y="133919"/>
                </a:lnTo>
                <a:lnTo>
                  <a:pt x="129556" y="46762"/>
                </a:lnTo>
                <a:lnTo>
                  <a:pt x="133276" y="46762"/>
                </a:lnTo>
                <a:lnTo>
                  <a:pt x="208810" y="176245"/>
                </a:lnTo>
                <a:lnTo>
                  <a:pt x="211993" y="189135"/>
                </a:lnTo>
                <a:lnTo>
                  <a:pt x="211606" y="192475"/>
                </a:lnTo>
                <a:lnTo>
                  <a:pt x="187439" y="211658"/>
                </a:lnTo>
                <a:close/>
              </a:path>
              <a:path w="6007734" h="394970">
                <a:moveTo>
                  <a:pt x="106002" y="93522"/>
                </a:moveTo>
                <a:lnTo>
                  <a:pt x="85651" y="58636"/>
                </a:lnTo>
                <a:lnTo>
                  <a:pt x="126352" y="58636"/>
                </a:lnTo>
                <a:lnTo>
                  <a:pt x="106002" y="93522"/>
                </a:lnTo>
                <a:close/>
              </a:path>
              <a:path w="6007734" h="394970">
                <a:moveTo>
                  <a:pt x="129556" y="133901"/>
                </a:moveTo>
                <a:lnTo>
                  <a:pt x="106002" y="93522"/>
                </a:lnTo>
                <a:lnTo>
                  <a:pt x="126352" y="58636"/>
                </a:lnTo>
                <a:lnTo>
                  <a:pt x="129556" y="58636"/>
                </a:lnTo>
                <a:lnTo>
                  <a:pt x="129556" y="133901"/>
                </a:lnTo>
                <a:close/>
              </a:path>
              <a:path w="6007734" h="394970">
                <a:moveTo>
                  <a:pt x="5877705" y="152937"/>
                </a:moveTo>
                <a:lnTo>
                  <a:pt x="5877705" y="65809"/>
                </a:lnTo>
                <a:lnTo>
                  <a:pt x="5924824" y="65809"/>
                </a:lnTo>
                <a:lnTo>
                  <a:pt x="5924824" y="77673"/>
                </a:lnTo>
                <a:lnTo>
                  <a:pt x="5880909" y="77673"/>
                </a:lnTo>
                <a:lnTo>
                  <a:pt x="5901260" y="112559"/>
                </a:lnTo>
                <a:lnTo>
                  <a:pt x="5877705" y="152937"/>
                </a:lnTo>
                <a:close/>
              </a:path>
              <a:path w="6007734" h="394970">
                <a:moveTo>
                  <a:pt x="5982707" y="230694"/>
                </a:moveTo>
                <a:lnTo>
                  <a:pt x="5924824" y="152955"/>
                </a:lnTo>
                <a:lnTo>
                  <a:pt x="5924824" y="65809"/>
                </a:lnTo>
                <a:lnTo>
                  <a:pt x="5928541" y="65809"/>
                </a:lnTo>
                <a:lnTo>
                  <a:pt x="6004068" y="195292"/>
                </a:lnTo>
                <a:lnTo>
                  <a:pt x="6005555" y="198308"/>
                </a:lnTo>
                <a:lnTo>
                  <a:pt x="6006591" y="201501"/>
                </a:lnTo>
                <a:lnTo>
                  <a:pt x="6007077" y="204297"/>
                </a:lnTo>
                <a:lnTo>
                  <a:pt x="6007179" y="205239"/>
                </a:lnTo>
                <a:lnTo>
                  <a:pt x="6007056" y="209951"/>
                </a:lnTo>
                <a:lnTo>
                  <a:pt x="5982707" y="230694"/>
                </a:lnTo>
                <a:close/>
              </a:path>
              <a:path w="6007734" h="394970">
                <a:moveTo>
                  <a:pt x="5901260" y="112559"/>
                </a:moveTo>
                <a:lnTo>
                  <a:pt x="5880909" y="77673"/>
                </a:lnTo>
                <a:lnTo>
                  <a:pt x="5921610" y="77673"/>
                </a:lnTo>
                <a:lnTo>
                  <a:pt x="5901260" y="112559"/>
                </a:lnTo>
                <a:close/>
              </a:path>
              <a:path w="6007734" h="394970">
                <a:moveTo>
                  <a:pt x="5924824" y="152955"/>
                </a:moveTo>
                <a:lnTo>
                  <a:pt x="5901260" y="112559"/>
                </a:lnTo>
                <a:lnTo>
                  <a:pt x="5921610" y="77673"/>
                </a:lnTo>
                <a:lnTo>
                  <a:pt x="5924824" y="77673"/>
                </a:lnTo>
                <a:lnTo>
                  <a:pt x="5924824" y="152955"/>
                </a:lnTo>
                <a:close/>
              </a:path>
              <a:path w="6007734" h="394970">
                <a:moveTo>
                  <a:pt x="106080" y="394898"/>
                </a:moveTo>
                <a:lnTo>
                  <a:pt x="82447" y="133901"/>
                </a:lnTo>
                <a:lnTo>
                  <a:pt x="106002" y="93522"/>
                </a:lnTo>
                <a:lnTo>
                  <a:pt x="129556" y="133901"/>
                </a:lnTo>
                <a:lnTo>
                  <a:pt x="129556" y="347702"/>
                </a:lnTo>
                <a:lnTo>
                  <a:pt x="105923" y="347779"/>
                </a:lnTo>
                <a:lnTo>
                  <a:pt x="129556" y="371339"/>
                </a:lnTo>
                <a:lnTo>
                  <a:pt x="5915039" y="371339"/>
                </a:lnTo>
                <a:lnTo>
                  <a:pt x="5914039" y="372093"/>
                </a:lnTo>
                <a:lnTo>
                  <a:pt x="5911097" y="373705"/>
                </a:lnTo>
                <a:lnTo>
                  <a:pt x="5907966" y="374878"/>
                </a:lnTo>
                <a:lnTo>
                  <a:pt x="5904689" y="375601"/>
                </a:lnTo>
                <a:lnTo>
                  <a:pt x="5901338" y="375852"/>
                </a:lnTo>
                <a:lnTo>
                  <a:pt x="106080" y="394898"/>
                </a:lnTo>
                <a:close/>
              </a:path>
              <a:path w="6007734" h="394970">
                <a:moveTo>
                  <a:pt x="5877705" y="328810"/>
                </a:moveTo>
                <a:lnTo>
                  <a:pt x="5877705" y="152937"/>
                </a:lnTo>
                <a:lnTo>
                  <a:pt x="5901260" y="112559"/>
                </a:lnTo>
                <a:lnTo>
                  <a:pt x="5924814" y="152937"/>
                </a:lnTo>
                <a:lnTo>
                  <a:pt x="5924824" y="328733"/>
                </a:lnTo>
                <a:lnTo>
                  <a:pt x="5901181" y="328733"/>
                </a:lnTo>
                <a:lnTo>
                  <a:pt x="5877705" y="328810"/>
                </a:lnTo>
                <a:close/>
              </a:path>
              <a:path w="6007734" h="394970">
                <a:moveTo>
                  <a:pt x="5877705" y="352292"/>
                </a:moveTo>
                <a:lnTo>
                  <a:pt x="5877705" y="328810"/>
                </a:lnTo>
                <a:lnTo>
                  <a:pt x="5901181" y="328733"/>
                </a:lnTo>
                <a:lnTo>
                  <a:pt x="5877705" y="352292"/>
                </a:lnTo>
                <a:close/>
              </a:path>
              <a:path w="6007734" h="394970">
                <a:moveTo>
                  <a:pt x="5924824" y="352292"/>
                </a:moveTo>
                <a:lnTo>
                  <a:pt x="5877705" y="352292"/>
                </a:lnTo>
                <a:lnTo>
                  <a:pt x="5901181" y="328733"/>
                </a:lnTo>
                <a:lnTo>
                  <a:pt x="5924824" y="328733"/>
                </a:lnTo>
                <a:lnTo>
                  <a:pt x="5924824" y="352292"/>
                </a:lnTo>
                <a:close/>
              </a:path>
              <a:path w="6007734" h="394970">
                <a:moveTo>
                  <a:pt x="5915039" y="371339"/>
                </a:moveTo>
                <a:lnTo>
                  <a:pt x="129556" y="371339"/>
                </a:lnTo>
                <a:lnTo>
                  <a:pt x="129556" y="347702"/>
                </a:lnTo>
                <a:lnTo>
                  <a:pt x="5877705" y="328810"/>
                </a:lnTo>
                <a:lnTo>
                  <a:pt x="5877705" y="352292"/>
                </a:lnTo>
                <a:lnTo>
                  <a:pt x="5924824" y="352292"/>
                </a:lnTo>
                <a:lnTo>
                  <a:pt x="5916720" y="370072"/>
                </a:lnTo>
                <a:lnTo>
                  <a:pt x="5915039" y="371339"/>
                </a:lnTo>
                <a:close/>
              </a:path>
              <a:path w="6007734" h="394970">
                <a:moveTo>
                  <a:pt x="129556" y="371339"/>
                </a:moveTo>
                <a:lnTo>
                  <a:pt x="105923" y="347779"/>
                </a:lnTo>
                <a:lnTo>
                  <a:pt x="129556" y="347702"/>
                </a:lnTo>
                <a:lnTo>
                  <a:pt x="129556" y="371339"/>
                </a:lnTo>
                <a:close/>
              </a:path>
            </a:pathLst>
          </a:custGeom>
          <a:solidFill>
            <a:srgbClr val="07509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374514" y="10133596"/>
          <a:ext cx="14231619" cy="755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2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59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950" i="1" dirty="0">
                          <a:latin typeface="Arial"/>
                          <a:cs typeface="Arial"/>
                        </a:rPr>
                        <a:t>&lt;p</a:t>
                      </a:r>
                      <a:endParaRPr sz="39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950" i="1" dirty="0">
                          <a:latin typeface="Arial"/>
                          <a:cs typeface="Arial"/>
                        </a:rPr>
                        <a:t>p</a:t>
                      </a:r>
                      <a:endParaRPr sz="39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950" i="1" dirty="0">
                          <a:latin typeface="Arial"/>
                          <a:cs typeface="Arial"/>
                        </a:rPr>
                        <a:t>≥p</a:t>
                      </a:r>
                      <a:endParaRPr sz="39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482471" y="9298859"/>
            <a:ext cx="15113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i="1" dirty="0">
                <a:latin typeface="Arial"/>
                <a:cs typeface="Arial"/>
              </a:rPr>
              <a:t>l</a:t>
            </a:r>
            <a:endParaRPr sz="4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19463" y="9298859"/>
            <a:ext cx="30861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i="1" dirty="0">
                <a:latin typeface="Arial"/>
                <a:cs typeface="Arial"/>
              </a:rPr>
              <a:t>s</a:t>
            </a:r>
            <a:endParaRPr sz="4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84151" y="9298859"/>
            <a:ext cx="21399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i="1" dirty="0">
                <a:latin typeface="Arial"/>
                <a:cs typeface="Arial"/>
              </a:rPr>
              <a:t>r</a:t>
            </a:r>
            <a:endParaRPr sz="44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60453" y="4932813"/>
            <a:ext cx="15669261" cy="1780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67435" y="4916081"/>
            <a:ext cx="12443460" cy="2572385"/>
          </a:xfrm>
          <a:prstGeom prst="rect">
            <a:avLst/>
          </a:prstGeom>
        </p:spPr>
        <p:txBody>
          <a:bodyPr vert="horz" wrap="square" lIns="0" tIns="292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00"/>
              </a:spcBef>
            </a:pPr>
            <a:r>
              <a:rPr sz="3600" b="1" spc="25" dirty="0">
                <a:latin typeface="宋体"/>
                <a:cs typeface="宋体"/>
              </a:rPr>
              <a:t>若</a:t>
            </a:r>
            <a:r>
              <a:rPr sz="3600" b="1" spc="10" dirty="0">
                <a:latin typeface="Arial"/>
                <a:cs typeface="Arial"/>
              </a:rPr>
              <a:t>a[i]&gt;p</a:t>
            </a:r>
            <a:r>
              <a:rPr sz="3600" b="1" dirty="0">
                <a:latin typeface="Arial"/>
                <a:cs typeface="Arial"/>
              </a:rPr>
              <a:t> </a:t>
            </a:r>
            <a:r>
              <a:rPr sz="3600" b="1" spc="25" dirty="0">
                <a:latin typeface="宋体"/>
                <a:cs typeface="宋体"/>
              </a:rPr>
              <a:t>则表示位置正确</a:t>
            </a:r>
            <a:r>
              <a:rPr sz="3600" b="1" dirty="0">
                <a:latin typeface="Arial"/>
                <a:cs typeface="Arial"/>
              </a:rPr>
              <a:t>,</a:t>
            </a:r>
            <a:r>
              <a:rPr sz="3600" b="1" spc="25" dirty="0">
                <a:latin typeface="宋体"/>
                <a:cs typeface="宋体"/>
              </a:rPr>
              <a:t>不用处理，直接</a:t>
            </a:r>
            <a:r>
              <a:rPr sz="3600" b="1" spc="10" dirty="0">
                <a:latin typeface="Arial"/>
                <a:cs typeface="Arial"/>
              </a:rPr>
              <a:t>i++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3600" b="1" spc="25" dirty="0">
                <a:latin typeface="宋体"/>
                <a:cs typeface="宋体"/>
              </a:rPr>
              <a:t>若</a:t>
            </a:r>
            <a:r>
              <a:rPr sz="3600" b="1" spc="10" dirty="0">
                <a:latin typeface="Arial"/>
                <a:cs typeface="Arial"/>
              </a:rPr>
              <a:t>a[i]&lt;p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25" dirty="0">
                <a:latin typeface="宋体"/>
                <a:cs typeface="宋体"/>
              </a:rPr>
              <a:t>说明</a:t>
            </a:r>
            <a:r>
              <a:rPr sz="3600" b="1" spc="5" dirty="0">
                <a:latin typeface="Arial"/>
                <a:cs typeface="Arial"/>
              </a:rPr>
              <a:t>a[i]</a:t>
            </a:r>
            <a:r>
              <a:rPr sz="3600" b="1" spc="25" dirty="0">
                <a:latin typeface="宋体"/>
                <a:cs typeface="宋体"/>
              </a:rPr>
              <a:t>应该放到</a:t>
            </a:r>
            <a:r>
              <a:rPr sz="3600" b="1" spc="10" dirty="0">
                <a:latin typeface="Arial"/>
                <a:cs typeface="Arial"/>
              </a:rPr>
              <a:t>s</a:t>
            </a:r>
            <a:r>
              <a:rPr sz="3600" b="1" spc="25" dirty="0">
                <a:latin typeface="宋体"/>
                <a:cs typeface="宋体"/>
              </a:rPr>
              <a:t>区，则</a:t>
            </a:r>
            <a:r>
              <a:rPr sz="3600" b="1" spc="10" dirty="0">
                <a:latin typeface="Arial"/>
                <a:cs typeface="Arial"/>
              </a:rPr>
              <a:t>a[s+1]</a:t>
            </a:r>
            <a:r>
              <a:rPr sz="3600" b="1" spc="25" dirty="0">
                <a:latin typeface="宋体"/>
                <a:cs typeface="宋体"/>
              </a:rPr>
              <a:t>与</a:t>
            </a:r>
            <a:r>
              <a:rPr sz="3600" b="1" spc="5" dirty="0">
                <a:latin typeface="Arial"/>
                <a:cs typeface="Arial"/>
              </a:rPr>
              <a:t>a[i]</a:t>
            </a:r>
            <a:r>
              <a:rPr sz="3600" b="1" spc="25" dirty="0">
                <a:latin typeface="宋体"/>
                <a:cs typeface="宋体"/>
              </a:rPr>
              <a:t>交换</a:t>
            </a:r>
            <a:r>
              <a:rPr sz="3600" b="1" spc="10" dirty="0">
                <a:latin typeface="宋体"/>
                <a:cs typeface="宋体"/>
              </a:rPr>
              <a:t>，</a:t>
            </a:r>
            <a:r>
              <a:rPr sz="3600" b="1" spc="10" dirty="0">
                <a:latin typeface="Arial"/>
                <a:cs typeface="Arial"/>
              </a:rPr>
              <a:t>s++,i++</a:t>
            </a:r>
            <a:endParaRPr sz="3600">
              <a:latin typeface="Arial"/>
              <a:cs typeface="Arial"/>
            </a:endParaRPr>
          </a:p>
          <a:p>
            <a:pPr marL="1076960">
              <a:lnSpc>
                <a:spcPct val="100000"/>
              </a:lnSpc>
              <a:spcBef>
                <a:spcPts val="1660"/>
              </a:spcBef>
              <a:tabLst>
                <a:tab pos="6856730" algn="l"/>
              </a:tabLst>
            </a:pPr>
            <a:r>
              <a:rPr sz="4450" i="1" dirty="0">
                <a:latin typeface="Arial"/>
                <a:cs typeface="Arial"/>
              </a:rPr>
              <a:t>l	s</a:t>
            </a:r>
            <a:endParaRPr sz="44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557166" y="8640993"/>
            <a:ext cx="4381929" cy="722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64148" y="8669716"/>
            <a:ext cx="305181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25" dirty="0">
                <a:latin typeface="宋体"/>
                <a:cs typeface="宋体"/>
              </a:rPr>
              <a:t>交换</a:t>
            </a:r>
            <a:r>
              <a:rPr sz="3600" b="1" spc="5" dirty="0">
                <a:latin typeface="Arial"/>
                <a:cs typeface="Arial"/>
              </a:rPr>
              <a:t>a[0]</a:t>
            </a:r>
            <a:r>
              <a:rPr sz="3600" b="1" spc="25" dirty="0">
                <a:latin typeface="宋体"/>
                <a:cs typeface="宋体"/>
              </a:rPr>
              <a:t>和</a:t>
            </a:r>
            <a:r>
              <a:rPr sz="3600" b="1" spc="10" dirty="0">
                <a:latin typeface="Arial"/>
                <a:cs typeface="Arial"/>
              </a:rPr>
              <a:t>a[s]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7687" y="726963"/>
            <a:ext cx="1702562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125" dirty="0">
                <a:solidFill>
                  <a:srgbClr val="FFFFFF"/>
                </a:solidFill>
                <a:latin typeface="微软雅黑"/>
                <a:cs typeface="微软雅黑"/>
              </a:rPr>
              <a:t>减可变规模算法——计算中值和选择问</a:t>
            </a:r>
            <a:r>
              <a:rPr sz="7250" dirty="0">
                <a:solidFill>
                  <a:srgbClr val="FFFFFF"/>
                </a:solidFill>
                <a:latin typeface="微软雅黑"/>
                <a:cs typeface="微软雅黑"/>
              </a:rPr>
              <a:t>题</a:t>
            </a:r>
            <a:endParaRPr sz="7250">
              <a:latin typeface="微软雅黑"/>
              <a:cs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20F50E-9632-2AE1-E016-F3F80959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49" y="2149475"/>
            <a:ext cx="17551457" cy="88469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7687" y="726963"/>
            <a:ext cx="1702562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125" dirty="0">
                <a:solidFill>
                  <a:srgbClr val="FFFFFF"/>
                </a:solidFill>
                <a:latin typeface="微软雅黑"/>
                <a:cs typeface="微软雅黑"/>
              </a:rPr>
              <a:t>减可变规模算法——计算中值和选择问</a:t>
            </a:r>
            <a:r>
              <a:rPr sz="7250" dirty="0">
                <a:solidFill>
                  <a:srgbClr val="FFFFFF"/>
                </a:solidFill>
                <a:latin typeface="微软雅黑"/>
                <a:cs typeface="微软雅黑"/>
              </a:rPr>
              <a:t>题</a:t>
            </a:r>
            <a:endParaRPr sz="7250">
              <a:latin typeface="微软雅黑"/>
              <a:cs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645A25-4B86-EC2C-8DD2-C8E722FA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2225675"/>
            <a:ext cx="17754600" cy="86716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550543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减可变规模算法——计算中值和选择问</a:t>
            </a:r>
            <a:r>
              <a:rPr sz="6600" dirty="0">
                <a:latin typeface="微软雅黑"/>
                <a:cs typeface="微软雅黑"/>
              </a:rPr>
              <a:t>题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113" y="2380063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4181" y="2273553"/>
            <a:ext cx="11624892" cy="620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01219" y="2312767"/>
            <a:ext cx="1317111" cy="600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26436" y="2275208"/>
            <a:ext cx="3515516" cy="6186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38113" y="3397833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1416" y="3292988"/>
            <a:ext cx="4688276" cy="6197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0727" y="4456293"/>
            <a:ext cx="175607" cy="175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71589" y="4363930"/>
            <a:ext cx="240547" cy="3721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30796" y="4288801"/>
            <a:ext cx="2869451" cy="5113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94520" y="4352684"/>
            <a:ext cx="248421" cy="3870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7298" y="4292853"/>
            <a:ext cx="990975" cy="5100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90727" y="5285587"/>
            <a:ext cx="175607" cy="175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0574" y="5193224"/>
            <a:ext cx="250442" cy="3721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0796" y="5118095"/>
            <a:ext cx="2873954" cy="5140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90727" y="6114881"/>
            <a:ext cx="175607" cy="175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3945" y="6022528"/>
            <a:ext cx="247301" cy="3757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30796" y="5947389"/>
            <a:ext cx="5256080" cy="5140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90727" y="6944176"/>
            <a:ext cx="175607" cy="175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48878" y="6853843"/>
            <a:ext cx="281939" cy="3701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30796" y="6777133"/>
            <a:ext cx="4301429" cy="5136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90727" y="7773470"/>
            <a:ext cx="175607" cy="175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65296" y="7669860"/>
            <a:ext cx="248421" cy="3870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30796" y="7608229"/>
            <a:ext cx="2871703" cy="5091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74950" y="7669860"/>
            <a:ext cx="291163" cy="38340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3686" y="7606427"/>
            <a:ext cx="510497" cy="50824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9919" y="8206242"/>
            <a:ext cx="6315200" cy="242757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102668" y="3141265"/>
            <a:ext cx="4525935" cy="234966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102668" y="5604018"/>
            <a:ext cx="4940582" cy="256452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102668" y="8281632"/>
            <a:ext cx="4940582" cy="256452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7687" y="726963"/>
            <a:ext cx="1702562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125" dirty="0">
                <a:solidFill>
                  <a:srgbClr val="FFFFFF"/>
                </a:solidFill>
                <a:latin typeface="微软雅黑"/>
                <a:cs typeface="微软雅黑"/>
              </a:rPr>
              <a:t>减可变规模算法——计算中值和选择问</a:t>
            </a:r>
            <a:r>
              <a:rPr sz="7250" dirty="0">
                <a:solidFill>
                  <a:srgbClr val="FFFFFF"/>
                </a:solidFill>
                <a:latin typeface="微软雅黑"/>
                <a:cs typeface="微软雅黑"/>
              </a:rPr>
              <a:t>题</a:t>
            </a:r>
            <a:endParaRPr sz="725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5045" y="3459255"/>
            <a:ext cx="17213811" cy="7328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22028" y="2629062"/>
            <a:ext cx="14783435" cy="8046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8985" indent="-5664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768985" algn="l"/>
                <a:tab pos="769620" algn="l"/>
              </a:tabLst>
            </a:pPr>
            <a:r>
              <a:rPr sz="4450" spc="120" dirty="0">
                <a:solidFill>
                  <a:srgbClr val="FFFFFF"/>
                </a:solidFill>
                <a:latin typeface="黑体"/>
                <a:cs typeface="黑体"/>
              </a:rPr>
              <a:t>线性时间选择算</a:t>
            </a:r>
            <a:r>
              <a:rPr sz="4450" dirty="0">
                <a:solidFill>
                  <a:srgbClr val="FFFFFF"/>
                </a:solidFill>
                <a:latin typeface="黑体"/>
                <a:cs typeface="黑体"/>
              </a:rPr>
              <a:t>法</a:t>
            </a:r>
            <a:endParaRPr sz="4450" dirty="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405"/>
              </a:spcBef>
            </a:pPr>
            <a:r>
              <a:rPr sz="3300" b="1" dirty="0">
                <a:latin typeface="宋体"/>
                <a:cs typeface="宋体"/>
              </a:rPr>
              <a:t>算法</a:t>
            </a:r>
            <a:r>
              <a:rPr sz="3300" b="1" spc="-5" dirty="0">
                <a:latin typeface="宋体"/>
                <a:cs typeface="宋体"/>
              </a:rPr>
              <a:t>Select(A,i)</a:t>
            </a:r>
            <a:endParaRPr sz="33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5608955" algn="l"/>
                <a:tab pos="6326505" algn="l"/>
              </a:tabLst>
            </a:pPr>
            <a:r>
              <a:rPr sz="3300" b="1" spc="-5" dirty="0">
                <a:latin typeface="宋体"/>
                <a:cs typeface="宋体"/>
              </a:rPr>
              <a:t>// </a:t>
            </a:r>
            <a:r>
              <a:rPr sz="3300" b="1" spc="2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Input:</a:t>
            </a:r>
            <a:r>
              <a:rPr sz="3300" b="1" spc="10" dirty="0">
                <a:latin typeface="宋体"/>
                <a:cs typeface="宋体"/>
              </a:rPr>
              <a:t> </a:t>
            </a:r>
            <a:r>
              <a:rPr sz="3300" b="1" dirty="0">
                <a:latin typeface="宋体"/>
                <a:cs typeface="宋体"/>
              </a:rPr>
              <a:t>数组</a:t>
            </a:r>
            <a:r>
              <a:rPr sz="3300" b="1" spc="-5" dirty="0">
                <a:latin typeface="宋体"/>
                <a:cs typeface="宋体"/>
              </a:rPr>
              <a:t>A[1:n],</a:t>
            </a:r>
            <a:r>
              <a:rPr sz="3300" b="1" spc="15" dirty="0">
                <a:latin typeface="宋体"/>
                <a:cs typeface="宋体"/>
              </a:rPr>
              <a:t> </a:t>
            </a:r>
            <a:r>
              <a:rPr sz="3300" b="1" spc="-20" dirty="0">
                <a:latin typeface="宋体"/>
                <a:cs typeface="宋体"/>
              </a:rPr>
              <a:t>1	i	</a:t>
            </a:r>
            <a:r>
              <a:rPr sz="3450" b="1" i="1" spc="-95" dirty="0">
                <a:latin typeface="宋体"/>
                <a:cs typeface="宋体"/>
              </a:rPr>
              <a:t>n</a:t>
            </a:r>
            <a:endParaRPr sz="345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3300" b="1" spc="-5" dirty="0">
                <a:latin typeface="宋体"/>
                <a:cs typeface="宋体"/>
              </a:rPr>
              <a:t>//</a:t>
            </a:r>
            <a:r>
              <a:rPr sz="3300" b="1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Output:</a:t>
            </a:r>
            <a:r>
              <a:rPr sz="3300" b="1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A[1:n]</a:t>
            </a:r>
            <a:r>
              <a:rPr sz="3300" b="1" dirty="0">
                <a:latin typeface="宋体"/>
                <a:cs typeface="宋体"/>
              </a:rPr>
              <a:t>中的第</a:t>
            </a:r>
            <a:r>
              <a:rPr sz="3300" b="1" spc="-5" dirty="0">
                <a:latin typeface="宋体"/>
                <a:cs typeface="宋体"/>
              </a:rPr>
              <a:t>i-</a:t>
            </a:r>
            <a:r>
              <a:rPr sz="3300" b="1" dirty="0">
                <a:latin typeface="宋体"/>
                <a:cs typeface="宋体"/>
              </a:rPr>
              <a:t>大的</a:t>
            </a:r>
            <a:r>
              <a:rPr sz="3300" b="1" spc="-20" dirty="0">
                <a:latin typeface="宋体"/>
                <a:cs typeface="宋体"/>
              </a:rPr>
              <a:t>数</a:t>
            </a:r>
            <a:endParaRPr sz="33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  <a:tabLst>
                <a:tab pos="2334260" algn="l"/>
                <a:tab pos="6043295" algn="l"/>
              </a:tabLst>
            </a:pPr>
            <a:r>
              <a:rPr sz="3300" b="1" spc="-5" dirty="0">
                <a:latin typeface="宋体"/>
                <a:cs typeface="宋体"/>
              </a:rPr>
              <a:t>1.</a:t>
            </a:r>
            <a:r>
              <a:rPr sz="3300" b="1" spc="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for</a:t>
            </a:r>
            <a:r>
              <a:rPr sz="3300" b="1" spc="5" dirty="0">
                <a:latin typeface="宋体"/>
                <a:cs typeface="宋体"/>
              </a:rPr>
              <a:t> </a:t>
            </a:r>
            <a:r>
              <a:rPr sz="3300" b="1" spc="-20" dirty="0">
                <a:latin typeface="宋体"/>
                <a:cs typeface="宋体"/>
              </a:rPr>
              <a:t>j	</a:t>
            </a:r>
            <a:r>
              <a:rPr sz="3300" b="1" spc="-5" dirty="0">
                <a:latin typeface="宋体"/>
                <a:cs typeface="宋体"/>
              </a:rPr>
              <a:t>1</a:t>
            </a:r>
            <a:r>
              <a:rPr sz="3300" b="1" spc="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to</a:t>
            </a:r>
            <a:r>
              <a:rPr sz="3300" b="1" spc="10" dirty="0">
                <a:latin typeface="宋体"/>
                <a:cs typeface="宋体"/>
              </a:rPr>
              <a:t> </a:t>
            </a:r>
            <a:r>
              <a:rPr sz="3300" b="1" spc="-10" dirty="0">
                <a:latin typeface="宋体"/>
                <a:cs typeface="宋体"/>
              </a:rPr>
              <a:t>n/5	</a:t>
            </a:r>
            <a:r>
              <a:rPr sz="3300" b="1" spc="-5" dirty="0">
                <a:latin typeface="宋体"/>
                <a:cs typeface="宋体"/>
              </a:rPr>
              <a:t>//</a:t>
            </a:r>
            <a:r>
              <a:rPr sz="3300" b="1" dirty="0">
                <a:solidFill>
                  <a:srgbClr val="FF0000"/>
                </a:solidFill>
                <a:latin typeface="宋体"/>
                <a:cs typeface="宋体"/>
              </a:rPr>
              <a:t>一、分组</a:t>
            </a:r>
            <a:r>
              <a:rPr sz="3300" b="1" spc="-5" dirty="0">
                <a:solidFill>
                  <a:srgbClr val="FF0000"/>
                </a:solidFill>
                <a:latin typeface="宋体"/>
                <a:cs typeface="宋体"/>
              </a:rPr>
              <a:t>,</a:t>
            </a:r>
            <a:r>
              <a:rPr sz="3300" b="1" dirty="0">
                <a:solidFill>
                  <a:srgbClr val="FF0000"/>
                </a:solidFill>
                <a:latin typeface="宋体"/>
                <a:cs typeface="宋体"/>
              </a:rPr>
              <a:t>每组</a:t>
            </a:r>
            <a:r>
              <a:rPr sz="3300" b="1" spc="-5" dirty="0">
                <a:solidFill>
                  <a:srgbClr val="FF0000"/>
                </a:solidFill>
                <a:latin typeface="宋体"/>
                <a:cs typeface="宋体"/>
              </a:rPr>
              <a:t>5</a:t>
            </a:r>
            <a:r>
              <a:rPr sz="3300" b="1" dirty="0">
                <a:solidFill>
                  <a:srgbClr val="FF0000"/>
                </a:solidFill>
                <a:latin typeface="宋体"/>
                <a:cs typeface="宋体"/>
              </a:rPr>
              <a:t>个</a:t>
            </a:r>
            <a:r>
              <a:rPr sz="3300" b="1" spc="-20" dirty="0">
                <a:solidFill>
                  <a:srgbClr val="FF0000"/>
                </a:solidFill>
                <a:latin typeface="宋体"/>
                <a:cs typeface="宋体"/>
              </a:rPr>
              <a:t>数</a:t>
            </a:r>
            <a:endParaRPr sz="33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  <a:tabLst>
                <a:tab pos="1064260" algn="l"/>
              </a:tabLst>
            </a:pPr>
            <a:r>
              <a:rPr sz="3300" b="1" spc="-5" dirty="0">
                <a:latin typeface="Symbol"/>
                <a:cs typeface="Symbol"/>
              </a:rPr>
              <a:t></a:t>
            </a:r>
            <a:r>
              <a:rPr sz="3300" spc="-5" dirty="0">
                <a:latin typeface="Times New Roman"/>
                <a:cs typeface="Times New Roman"/>
              </a:rPr>
              <a:t>	</a:t>
            </a:r>
            <a:r>
              <a:rPr sz="2950" b="1" spc="5" dirty="0">
                <a:latin typeface="宋体"/>
                <a:cs typeface="宋体"/>
              </a:rPr>
              <a:t>InsertSort(A[(j-1)*5+1:(j-1)*5+5]);</a:t>
            </a:r>
            <a:r>
              <a:rPr sz="2950" b="1" spc="2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//</a:t>
            </a:r>
            <a:r>
              <a:rPr sz="3300" b="1" dirty="0">
                <a:solidFill>
                  <a:srgbClr val="FF0000"/>
                </a:solidFill>
                <a:latin typeface="宋体"/>
                <a:cs typeface="宋体"/>
              </a:rPr>
              <a:t>二、插入排序</a:t>
            </a:r>
            <a:r>
              <a:rPr sz="3300" b="1" spc="-5" dirty="0">
                <a:solidFill>
                  <a:srgbClr val="FF0000"/>
                </a:solidFill>
                <a:latin typeface="宋体"/>
                <a:cs typeface="宋体"/>
              </a:rPr>
              <a:t>,</a:t>
            </a:r>
            <a:r>
              <a:rPr sz="3300" b="1" dirty="0">
                <a:solidFill>
                  <a:srgbClr val="FF0000"/>
                </a:solidFill>
                <a:latin typeface="宋体"/>
                <a:cs typeface="宋体"/>
              </a:rPr>
              <a:t>每组选出中位</a:t>
            </a:r>
            <a:r>
              <a:rPr sz="3300" b="1" spc="-20" dirty="0">
                <a:solidFill>
                  <a:srgbClr val="FF0000"/>
                </a:solidFill>
                <a:latin typeface="宋体"/>
                <a:cs typeface="宋体"/>
              </a:rPr>
              <a:t>数</a:t>
            </a:r>
            <a:endParaRPr sz="33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1064260" algn="l"/>
              </a:tabLst>
            </a:pPr>
            <a:r>
              <a:rPr sz="3300" b="1" spc="-5" dirty="0">
                <a:latin typeface="Symbol"/>
                <a:cs typeface="Symbol"/>
              </a:rPr>
              <a:t></a:t>
            </a:r>
            <a:r>
              <a:rPr sz="3300" spc="-5" dirty="0">
                <a:latin typeface="Times New Roman"/>
                <a:cs typeface="Times New Roman"/>
              </a:rPr>
              <a:t>	</a:t>
            </a:r>
            <a:r>
              <a:rPr sz="2950" b="1" spc="5" dirty="0">
                <a:latin typeface="宋体"/>
                <a:cs typeface="宋体"/>
              </a:rPr>
              <a:t>swap(A[j]</a:t>
            </a:r>
            <a:r>
              <a:rPr sz="2950" b="1" spc="5" dirty="0">
                <a:latin typeface="Symbol"/>
                <a:cs typeface="Symbol"/>
              </a:rPr>
              <a:t></a:t>
            </a:r>
            <a:r>
              <a:rPr sz="2950" b="1" spc="5" dirty="0">
                <a:latin typeface="Times New Roman"/>
                <a:cs typeface="Times New Roman"/>
              </a:rPr>
              <a:t> </a:t>
            </a:r>
            <a:r>
              <a:rPr sz="2950" b="1" spc="5" dirty="0">
                <a:latin typeface="宋体"/>
                <a:cs typeface="宋体"/>
              </a:rPr>
              <a:t>A[[(j-1)*5+3]);</a:t>
            </a:r>
            <a:endParaRPr sz="2950" dirty="0">
              <a:latin typeface="宋体"/>
              <a:cs typeface="宋体"/>
            </a:endParaRPr>
          </a:p>
          <a:p>
            <a:pPr marL="12700" marR="1022985">
              <a:lnSpc>
                <a:spcPct val="128000"/>
              </a:lnSpc>
              <a:spcBef>
                <a:spcPts val="80"/>
              </a:spcBef>
              <a:tabLst>
                <a:tab pos="643255" algn="l"/>
                <a:tab pos="1590675" algn="l"/>
                <a:tab pos="6797675" algn="l"/>
              </a:tabLst>
            </a:pPr>
            <a:r>
              <a:rPr sz="3300" b="1" spc="-5" dirty="0">
                <a:latin typeface="Symbol"/>
                <a:cs typeface="Symbol"/>
              </a:rPr>
              <a:t></a:t>
            </a:r>
            <a:r>
              <a:rPr sz="3300" spc="-5" dirty="0">
                <a:latin typeface="Times New Roman"/>
                <a:cs typeface="Times New Roman"/>
              </a:rPr>
              <a:t>	</a:t>
            </a:r>
            <a:r>
              <a:rPr sz="3300" b="1" spc="-5" dirty="0">
                <a:latin typeface="宋体"/>
                <a:cs typeface="宋体"/>
              </a:rPr>
              <a:t>x	Select(A[1: n/5],n/10</a:t>
            </a:r>
            <a:r>
              <a:rPr sz="3300" b="1" dirty="0">
                <a:latin typeface="宋体"/>
                <a:cs typeface="宋体"/>
              </a:rPr>
              <a:t> </a:t>
            </a:r>
            <a:r>
              <a:rPr sz="3300" b="1" spc="-10" dirty="0">
                <a:latin typeface="宋体"/>
                <a:cs typeface="宋体"/>
              </a:rPr>
              <a:t>);</a:t>
            </a:r>
            <a:r>
              <a:rPr sz="3300" b="1" spc="111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//</a:t>
            </a:r>
            <a:r>
              <a:rPr sz="3300" b="1" dirty="0">
                <a:solidFill>
                  <a:srgbClr val="FF0000"/>
                </a:solidFill>
                <a:latin typeface="宋体"/>
                <a:cs typeface="宋体"/>
              </a:rPr>
              <a:t>三、找出中位数的中位</a:t>
            </a:r>
            <a:r>
              <a:rPr sz="3300" b="1" spc="-20" dirty="0">
                <a:solidFill>
                  <a:srgbClr val="FF0000"/>
                </a:solidFill>
                <a:latin typeface="宋体"/>
                <a:cs typeface="宋体"/>
              </a:rPr>
              <a:t>数 </a:t>
            </a:r>
            <a:r>
              <a:rPr sz="3300" b="1" spc="-5" dirty="0">
                <a:latin typeface="宋体"/>
                <a:cs typeface="宋体"/>
              </a:rPr>
              <a:t>5.</a:t>
            </a:r>
            <a:r>
              <a:rPr sz="3300" b="1" spc="10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k	partition(A[1:n],x);	//</a:t>
            </a:r>
            <a:r>
              <a:rPr sz="3300" b="1" dirty="0">
                <a:solidFill>
                  <a:srgbClr val="FF0000"/>
                </a:solidFill>
                <a:latin typeface="宋体"/>
                <a:cs typeface="宋体"/>
              </a:rPr>
              <a:t>四、用中位数进行划</a:t>
            </a:r>
            <a:r>
              <a:rPr sz="3300" b="1" spc="-20" dirty="0">
                <a:solidFill>
                  <a:srgbClr val="FF0000"/>
                </a:solidFill>
                <a:latin typeface="宋体"/>
                <a:cs typeface="宋体"/>
              </a:rPr>
              <a:t>分 </a:t>
            </a:r>
            <a:r>
              <a:rPr sz="3300" b="1" spc="-5" dirty="0">
                <a:latin typeface="宋体"/>
                <a:cs typeface="宋体"/>
              </a:rPr>
              <a:t>6. if k=i then return</a:t>
            </a:r>
            <a:r>
              <a:rPr sz="3300" b="1" spc="10" dirty="0">
                <a:latin typeface="宋体"/>
                <a:cs typeface="宋体"/>
              </a:rPr>
              <a:t> </a:t>
            </a:r>
            <a:r>
              <a:rPr sz="3300" b="1" spc="-10" dirty="0">
                <a:latin typeface="宋体"/>
                <a:cs typeface="宋体"/>
              </a:rPr>
              <a:t>x;</a:t>
            </a:r>
            <a:endParaRPr sz="3300" dirty="0">
              <a:latin typeface="宋体"/>
              <a:cs typeface="宋体"/>
            </a:endParaRPr>
          </a:p>
          <a:p>
            <a:pPr marL="12700" marR="1169670">
              <a:lnSpc>
                <a:spcPct val="129500"/>
              </a:lnSpc>
              <a:spcBef>
                <a:spcPts val="15"/>
              </a:spcBef>
            </a:pPr>
            <a:r>
              <a:rPr sz="3300" b="1" spc="-5" dirty="0">
                <a:latin typeface="宋体"/>
                <a:cs typeface="宋体"/>
              </a:rPr>
              <a:t>7.</a:t>
            </a:r>
            <a:r>
              <a:rPr sz="3300" b="1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else</a:t>
            </a:r>
            <a:r>
              <a:rPr sz="3300" b="1" spc="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if</a:t>
            </a:r>
            <a:r>
              <a:rPr sz="3300" b="1" spc="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k&gt;i</a:t>
            </a:r>
            <a:r>
              <a:rPr sz="3300" b="1" spc="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then</a:t>
            </a:r>
            <a:r>
              <a:rPr sz="3300" b="1" spc="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return</a:t>
            </a:r>
            <a:r>
              <a:rPr sz="3300" b="1" spc="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Select(A[1:k-1],i);</a:t>
            </a:r>
            <a:r>
              <a:rPr sz="3300" b="1" spc="61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//</a:t>
            </a:r>
            <a:r>
              <a:rPr sz="3300" b="1" dirty="0">
                <a:solidFill>
                  <a:srgbClr val="FF0000"/>
                </a:solidFill>
                <a:latin typeface="宋体"/>
                <a:cs typeface="宋体"/>
              </a:rPr>
              <a:t>五、递归查</a:t>
            </a:r>
            <a:r>
              <a:rPr sz="3300" b="1" spc="-20" dirty="0">
                <a:solidFill>
                  <a:srgbClr val="FF0000"/>
                </a:solidFill>
                <a:latin typeface="宋体"/>
                <a:cs typeface="宋体"/>
              </a:rPr>
              <a:t>找 </a:t>
            </a:r>
            <a:r>
              <a:rPr sz="3300" b="1" spc="-5" dirty="0">
                <a:latin typeface="宋体"/>
                <a:cs typeface="宋体"/>
              </a:rPr>
              <a:t>8. else return</a:t>
            </a:r>
            <a:r>
              <a:rPr sz="3300" b="1" spc="5" dirty="0">
                <a:latin typeface="宋体"/>
                <a:cs typeface="宋体"/>
              </a:rPr>
              <a:t> </a:t>
            </a:r>
            <a:r>
              <a:rPr sz="3300" b="1" spc="-5" dirty="0">
                <a:latin typeface="宋体"/>
                <a:cs typeface="宋体"/>
              </a:rPr>
              <a:t>Select(A[k+1:n],i-k);</a:t>
            </a:r>
            <a:endParaRPr sz="3300" dirty="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75520" y="9107356"/>
            <a:ext cx="537104" cy="14517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123823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减可变规模算法——插值查</a:t>
            </a:r>
            <a:r>
              <a:rPr sz="6600" dirty="0">
                <a:latin typeface="微软雅黑"/>
                <a:cs typeface="微软雅黑"/>
              </a:rPr>
              <a:t>找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39275" y="253596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64243" y="2429444"/>
            <a:ext cx="7010603" cy="619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9275" y="355373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4788" y="3447214"/>
            <a:ext cx="16818597" cy="623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4788" y="4466094"/>
            <a:ext cx="6078286" cy="637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39275" y="558927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4243" y="5482754"/>
            <a:ext cx="16819152" cy="623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64788" y="6501079"/>
            <a:ext cx="2362640" cy="6192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39275" y="7624815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59270" y="7518305"/>
            <a:ext cx="14443455" cy="6203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85061" y="7540388"/>
            <a:ext cx="1141818" cy="617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565915" y="7535969"/>
            <a:ext cx="1219125" cy="6010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69761" y="8537175"/>
            <a:ext cx="2404534" cy="6159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54014" y="8582450"/>
            <a:ext cx="1206214" cy="593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96091" y="8536065"/>
            <a:ext cx="13170729" cy="6214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15426" y="9553845"/>
            <a:ext cx="16188062" cy="6382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123823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减可变规模算法——插值查</a:t>
            </a:r>
            <a:r>
              <a:rPr sz="6600" dirty="0">
                <a:latin typeface="微软雅黑"/>
                <a:cs typeface="微软雅黑"/>
              </a:rPr>
              <a:t>找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22893" y="7136002"/>
            <a:ext cx="12516485" cy="94615"/>
          </a:xfrm>
          <a:custGeom>
            <a:avLst/>
            <a:gdLst/>
            <a:ahLst/>
            <a:cxnLst/>
            <a:rect l="l" t="t" r="r" b="b"/>
            <a:pathLst>
              <a:path w="12516485" h="94615">
                <a:moveTo>
                  <a:pt x="12422239" y="94237"/>
                </a:moveTo>
                <a:lnTo>
                  <a:pt x="12422239" y="0"/>
                </a:lnTo>
                <a:lnTo>
                  <a:pt x="12485064" y="31412"/>
                </a:lnTo>
                <a:lnTo>
                  <a:pt x="12445799" y="31412"/>
                </a:lnTo>
                <a:lnTo>
                  <a:pt x="12445799" y="62825"/>
                </a:lnTo>
                <a:lnTo>
                  <a:pt x="12485064" y="62825"/>
                </a:lnTo>
                <a:lnTo>
                  <a:pt x="12422239" y="94237"/>
                </a:lnTo>
                <a:close/>
              </a:path>
              <a:path w="12516485" h="94615">
                <a:moveTo>
                  <a:pt x="12422239" y="62825"/>
                </a:moveTo>
                <a:lnTo>
                  <a:pt x="0" y="62825"/>
                </a:lnTo>
                <a:lnTo>
                  <a:pt x="0" y="31412"/>
                </a:lnTo>
                <a:lnTo>
                  <a:pt x="12422239" y="31412"/>
                </a:lnTo>
                <a:lnTo>
                  <a:pt x="12422239" y="62825"/>
                </a:lnTo>
                <a:close/>
              </a:path>
              <a:path w="12516485" h="94615">
                <a:moveTo>
                  <a:pt x="12485064" y="62825"/>
                </a:moveTo>
                <a:lnTo>
                  <a:pt x="12445799" y="62825"/>
                </a:lnTo>
                <a:lnTo>
                  <a:pt x="12445799" y="31412"/>
                </a:lnTo>
                <a:lnTo>
                  <a:pt x="12485064" y="31412"/>
                </a:lnTo>
                <a:lnTo>
                  <a:pt x="12516477" y="47118"/>
                </a:lnTo>
                <a:lnTo>
                  <a:pt x="12485064" y="62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5774" y="3021384"/>
            <a:ext cx="94615" cy="4161790"/>
          </a:xfrm>
          <a:custGeom>
            <a:avLst/>
            <a:gdLst/>
            <a:ahLst/>
            <a:cxnLst/>
            <a:rect l="l" t="t" r="r" b="b"/>
            <a:pathLst>
              <a:path w="94614" h="4161790">
                <a:moveTo>
                  <a:pt x="31412" y="94237"/>
                </a:moveTo>
                <a:lnTo>
                  <a:pt x="0" y="94237"/>
                </a:lnTo>
                <a:lnTo>
                  <a:pt x="47118" y="0"/>
                </a:lnTo>
                <a:lnTo>
                  <a:pt x="82458" y="70678"/>
                </a:lnTo>
                <a:lnTo>
                  <a:pt x="31412" y="70678"/>
                </a:lnTo>
                <a:lnTo>
                  <a:pt x="31412" y="94237"/>
                </a:lnTo>
                <a:close/>
              </a:path>
              <a:path w="94614" h="4161790">
                <a:moveTo>
                  <a:pt x="62825" y="4161737"/>
                </a:moveTo>
                <a:lnTo>
                  <a:pt x="31412" y="4161737"/>
                </a:lnTo>
                <a:lnTo>
                  <a:pt x="31412" y="70678"/>
                </a:lnTo>
                <a:lnTo>
                  <a:pt x="62825" y="70678"/>
                </a:lnTo>
                <a:lnTo>
                  <a:pt x="62825" y="4161737"/>
                </a:lnTo>
                <a:close/>
              </a:path>
              <a:path w="94614" h="4161790">
                <a:moveTo>
                  <a:pt x="94237" y="94237"/>
                </a:moveTo>
                <a:lnTo>
                  <a:pt x="62825" y="94237"/>
                </a:lnTo>
                <a:lnTo>
                  <a:pt x="62825" y="70678"/>
                </a:lnTo>
                <a:lnTo>
                  <a:pt x="82458" y="70678"/>
                </a:lnTo>
                <a:lnTo>
                  <a:pt x="94237" y="94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540105" y="6686247"/>
            <a:ext cx="12979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14" dirty="0">
                <a:latin typeface="宋体"/>
                <a:cs typeface="宋体"/>
              </a:rPr>
              <a:t>下</a:t>
            </a:r>
            <a:r>
              <a:rPr sz="4950" spc="-5" dirty="0">
                <a:latin typeface="宋体"/>
                <a:cs typeface="宋体"/>
              </a:rPr>
              <a:t>标</a:t>
            </a:r>
            <a:endParaRPr sz="495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36355" y="7087596"/>
            <a:ext cx="2520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Tahoma"/>
                <a:cs typeface="Tahoma"/>
              </a:rPr>
              <a:t>r</a:t>
            </a:r>
            <a:endParaRPr sz="49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9774" y="5752862"/>
            <a:ext cx="8216900" cy="2114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02715" algn="l"/>
                <a:tab pos="3963035" algn="l"/>
              </a:tabLst>
            </a:pPr>
            <a:r>
              <a:rPr sz="4950" spc="90" dirty="0">
                <a:latin typeface="Tahoma"/>
                <a:cs typeface="Tahoma"/>
              </a:rPr>
              <a:t>A[l]	</a:t>
            </a:r>
            <a:r>
              <a:rPr sz="4950" spc="85" dirty="0">
                <a:latin typeface="Times New Roman"/>
                <a:cs typeface="Times New Roman"/>
              </a:rPr>
              <a:t> </a:t>
            </a:r>
            <a:r>
              <a:rPr sz="4950" spc="90" dirty="0">
                <a:latin typeface="Times New Roman"/>
                <a:cs typeface="Times New Roman"/>
              </a:rPr>
              <a:t>	</a:t>
            </a:r>
            <a:endParaRPr sz="4950">
              <a:latin typeface="Times New Roman"/>
              <a:cs typeface="Times New Roman"/>
            </a:endParaRPr>
          </a:p>
          <a:p>
            <a:pPr marL="3892550">
              <a:lnSpc>
                <a:spcPct val="100000"/>
              </a:lnSpc>
              <a:spcBef>
                <a:spcPts val="4570"/>
              </a:spcBef>
              <a:tabLst>
                <a:tab pos="7892415" algn="l"/>
              </a:tabLst>
            </a:pPr>
            <a:r>
              <a:rPr sz="4950" spc="-5" dirty="0">
                <a:latin typeface="Tahoma"/>
                <a:cs typeface="Tahoma"/>
              </a:rPr>
              <a:t>l	x</a:t>
            </a:r>
            <a:endParaRPr sz="49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22893" y="6161728"/>
            <a:ext cx="2403475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068" y="0"/>
                </a:lnTo>
              </a:path>
            </a:pathLst>
          </a:custGeom>
          <a:ln w="23559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81325" y="2170731"/>
            <a:ext cx="11435715" cy="286956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986790">
              <a:lnSpc>
                <a:spcPct val="100000"/>
              </a:lnSpc>
              <a:spcBef>
                <a:spcPts val="1025"/>
              </a:spcBef>
            </a:pPr>
            <a:r>
              <a:rPr sz="4950" spc="-5" dirty="0">
                <a:latin typeface="宋体"/>
                <a:cs typeface="宋体"/>
              </a:rPr>
              <a:t>值</a:t>
            </a:r>
            <a:endParaRPr sz="49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  <a:tabLst>
                <a:tab pos="1441450" algn="l"/>
                <a:tab pos="11422380" algn="l"/>
              </a:tabLst>
            </a:pPr>
            <a:r>
              <a:rPr sz="4950" spc="85" dirty="0">
                <a:latin typeface="Tahoma"/>
                <a:cs typeface="Tahoma"/>
              </a:rPr>
              <a:t>A[r]	</a:t>
            </a:r>
            <a:r>
              <a:rPr sz="4950" spc="80" dirty="0">
                <a:latin typeface="Times New Roman"/>
                <a:cs typeface="Times New Roman"/>
              </a:rPr>
              <a:t> </a:t>
            </a:r>
            <a:r>
              <a:rPr sz="4950" spc="85" dirty="0">
                <a:latin typeface="Times New Roman"/>
                <a:cs typeface="Times New Roman"/>
              </a:rPr>
              <a:t>	</a:t>
            </a:r>
            <a:endParaRPr sz="4950">
              <a:latin typeface="Times New Roman"/>
              <a:cs typeface="Times New Roman"/>
            </a:endParaRPr>
          </a:p>
          <a:p>
            <a:pPr marL="682625">
              <a:lnSpc>
                <a:spcPct val="100000"/>
              </a:lnSpc>
              <a:spcBef>
                <a:spcPts val="2715"/>
              </a:spcBef>
              <a:tabLst>
                <a:tab pos="1441450" algn="l"/>
                <a:tab pos="8124190" algn="l"/>
              </a:tabLst>
            </a:pPr>
            <a:r>
              <a:rPr sz="4950" spc="-5" dirty="0">
                <a:latin typeface="Tahoma"/>
                <a:cs typeface="Tahoma"/>
              </a:rPr>
              <a:t>v	</a:t>
            </a:r>
            <a:r>
              <a:rPr sz="495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95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4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96639" y="6149949"/>
            <a:ext cx="30480" cy="24130"/>
          </a:xfrm>
          <a:custGeom>
            <a:avLst/>
            <a:gdLst/>
            <a:ahLst/>
            <a:cxnLst/>
            <a:rect l="l" t="t" r="r" b="b"/>
            <a:pathLst>
              <a:path w="30479" h="24129">
                <a:moveTo>
                  <a:pt x="30124" y="23559"/>
                </a:moveTo>
                <a:lnTo>
                  <a:pt x="0" y="23559"/>
                </a:lnTo>
                <a:lnTo>
                  <a:pt x="0" y="0"/>
                </a:lnTo>
                <a:lnTo>
                  <a:pt x="30124" y="0"/>
                </a:lnTo>
                <a:lnTo>
                  <a:pt x="30124" y="23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67866" y="6102829"/>
            <a:ext cx="118110" cy="1080770"/>
          </a:xfrm>
          <a:custGeom>
            <a:avLst/>
            <a:gdLst/>
            <a:ahLst/>
            <a:cxnLst/>
            <a:rect l="l" t="t" r="r" b="b"/>
            <a:pathLst>
              <a:path w="118109" h="1080770">
                <a:moveTo>
                  <a:pt x="58898" y="117797"/>
                </a:moveTo>
                <a:lnTo>
                  <a:pt x="35970" y="113169"/>
                </a:lnTo>
                <a:lnTo>
                  <a:pt x="17249" y="100547"/>
                </a:lnTo>
                <a:lnTo>
                  <a:pt x="4627" y="81826"/>
                </a:lnTo>
                <a:lnTo>
                  <a:pt x="0" y="58898"/>
                </a:lnTo>
                <a:lnTo>
                  <a:pt x="4627" y="35975"/>
                </a:lnTo>
                <a:lnTo>
                  <a:pt x="17249" y="17253"/>
                </a:lnTo>
                <a:lnTo>
                  <a:pt x="35970" y="4629"/>
                </a:lnTo>
                <a:lnTo>
                  <a:pt x="58898" y="0"/>
                </a:lnTo>
                <a:lnTo>
                  <a:pt x="81826" y="4629"/>
                </a:lnTo>
                <a:lnTo>
                  <a:pt x="100547" y="17253"/>
                </a:lnTo>
                <a:lnTo>
                  <a:pt x="113169" y="35975"/>
                </a:lnTo>
                <a:lnTo>
                  <a:pt x="117797" y="58898"/>
                </a:lnTo>
                <a:lnTo>
                  <a:pt x="47118" y="58898"/>
                </a:lnTo>
                <a:lnTo>
                  <a:pt x="47118" y="90793"/>
                </a:lnTo>
                <a:lnTo>
                  <a:pt x="107124" y="90793"/>
                </a:lnTo>
                <a:lnTo>
                  <a:pt x="100547" y="100547"/>
                </a:lnTo>
                <a:lnTo>
                  <a:pt x="81826" y="113169"/>
                </a:lnTo>
                <a:lnTo>
                  <a:pt x="58898" y="117797"/>
                </a:lnTo>
                <a:close/>
              </a:path>
              <a:path w="118109" h="1080770">
                <a:moveTo>
                  <a:pt x="70678" y="90793"/>
                </a:moveTo>
                <a:lnTo>
                  <a:pt x="47118" y="90793"/>
                </a:lnTo>
                <a:lnTo>
                  <a:pt x="47118" y="58898"/>
                </a:lnTo>
                <a:lnTo>
                  <a:pt x="70678" y="58898"/>
                </a:lnTo>
                <a:lnTo>
                  <a:pt x="70678" y="90793"/>
                </a:lnTo>
                <a:close/>
              </a:path>
              <a:path w="118109" h="1080770">
                <a:moveTo>
                  <a:pt x="107124" y="90793"/>
                </a:moveTo>
                <a:lnTo>
                  <a:pt x="70678" y="90793"/>
                </a:lnTo>
                <a:lnTo>
                  <a:pt x="70678" y="58898"/>
                </a:lnTo>
                <a:lnTo>
                  <a:pt x="117797" y="58898"/>
                </a:lnTo>
                <a:lnTo>
                  <a:pt x="113169" y="81826"/>
                </a:lnTo>
                <a:lnTo>
                  <a:pt x="107124" y="90793"/>
                </a:lnTo>
                <a:close/>
              </a:path>
              <a:path w="118109" h="1080770">
                <a:moveTo>
                  <a:pt x="70678" y="1080291"/>
                </a:moveTo>
                <a:lnTo>
                  <a:pt x="47118" y="1080291"/>
                </a:lnTo>
                <a:lnTo>
                  <a:pt x="47118" y="986053"/>
                </a:lnTo>
                <a:lnTo>
                  <a:pt x="70678" y="986053"/>
                </a:lnTo>
                <a:lnTo>
                  <a:pt x="70678" y="1080291"/>
                </a:lnTo>
                <a:close/>
              </a:path>
              <a:path w="118109" h="1080770">
                <a:moveTo>
                  <a:pt x="70678" y="915375"/>
                </a:moveTo>
                <a:lnTo>
                  <a:pt x="47118" y="915375"/>
                </a:lnTo>
                <a:lnTo>
                  <a:pt x="47118" y="821137"/>
                </a:lnTo>
                <a:lnTo>
                  <a:pt x="70678" y="821137"/>
                </a:lnTo>
                <a:lnTo>
                  <a:pt x="70678" y="915375"/>
                </a:lnTo>
                <a:close/>
              </a:path>
              <a:path w="118109" h="1080770">
                <a:moveTo>
                  <a:pt x="70678" y="750458"/>
                </a:moveTo>
                <a:lnTo>
                  <a:pt x="47118" y="750458"/>
                </a:lnTo>
                <a:lnTo>
                  <a:pt x="47118" y="656220"/>
                </a:lnTo>
                <a:lnTo>
                  <a:pt x="70678" y="656220"/>
                </a:lnTo>
                <a:lnTo>
                  <a:pt x="70678" y="750458"/>
                </a:lnTo>
                <a:close/>
              </a:path>
              <a:path w="118109" h="1080770">
                <a:moveTo>
                  <a:pt x="70678" y="585542"/>
                </a:moveTo>
                <a:lnTo>
                  <a:pt x="47118" y="585542"/>
                </a:lnTo>
                <a:lnTo>
                  <a:pt x="47118" y="491304"/>
                </a:lnTo>
                <a:lnTo>
                  <a:pt x="70678" y="491304"/>
                </a:lnTo>
                <a:lnTo>
                  <a:pt x="70678" y="585542"/>
                </a:lnTo>
                <a:close/>
              </a:path>
              <a:path w="118109" h="1080770">
                <a:moveTo>
                  <a:pt x="70678" y="420625"/>
                </a:moveTo>
                <a:lnTo>
                  <a:pt x="47118" y="420625"/>
                </a:lnTo>
                <a:lnTo>
                  <a:pt x="47118" y="326387"/>
                </a:lnTo>
                <a:lnTo>
                  <a:pt x="70678" y="326387"/>
                </a:lnTo>
                <a:lnTo>
                  <a:pt x="70678" y="420625"/>
                </a:lnTo>
                <a:close/>
              </a:path>
              <a:path w="118109" h="1080770">
                <a:moveTo>
                  <a:pt x="70678" y="255709"/>
                </a:moveTo>
                <a:lnTo>
                  <a:pt x="47118" y="255709"/>
                </a:lnTo>
                <a:lnTo>
                  <a:pt x="47118" y="161471"/>
                </a:lnTo>
                <a:lnTo>
                  <a:pt x="70678" y="161471"/>
                </a:lnTo>
                <a:lnTo>
                  <a:pt x="70678" y="255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22893" y="3570163"/>
            <a:ext cx="9824720" cy="0"/>
          </a:xfrm>
          <a:custGeom>
            <a:avLst/>
            <a:gdLst/>
            <a:ahLst/>
            <a:cxnLst/>
            <a:rect l="l" t="t" r="r" b="b"/>
            <a:pathLst>
              <a:path w="9824719">
                <a:moveTo>
                  <a:pt x="0" y="0"/>
                </a:moveTo>
                <a:lnTo>
                  <a:pt x="9824308" y="0"/>
                </a:lnTo>
              </a:path>
            </a:pathLst>
          </a:custGeom>
          <a:ln w="23559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45881" y="3511264"/>
            <a:ext cx="118110" cy="3672204"/>
          </a:xfrm>
          <a:custGeom>
            <a:avLst/>
            <a:gdLst/>
            <a:ahLst/>
            <a:cxnLst/>
            <a:rect l="l" t="t" r="r" b="b"/>
            <a:pathLst>
              <a:path w="118109" h="3672204">
                <a:moveTo>
                  <a:pt x="47118" y="115419"/>
                </a:moveTo>
                <a:lnTo>
                  <a:pt x="35970" y="113169"/>
                </a:lnTo>
                <a:lnTo>
                  <a:pt x="17249" y="100547"/>
                </a:lnTo>
                <a:lnTo>
                  <a:pt x="4627" y="81826"/>
                </a:lnTo>
                <a:lnTo>
                  <a:pt x="0" y="58898"/>
                </a:lnTo>
                <a:lnTo>
                  <a:pt x="4627" y="35970"/>
                </a:lnTo>
                <a:lnTo>
                  <a:pt x="17249" y="17249"/>
                </a:lnTo>
                <a:lnTo>
                  <a:pt x="35970" y="4627"/>
                </a:lnTo>
                <a:lnTo>
                  <a:pt x="58898" y="0"/>
                </a:lnTo>
                <a:lnTo>
                  <a:pt x="81822" y="4627"/>
                </a:lnTo>
                <a:lnTo>
                  <a:pt x="100544" y="17249"/>
                </a:lnTo>
                <a:lnTo>
                  <a:pt x="113168" y="35970"/>
                </a:lnTo>
                <a:lnTo>
                  <a:pt x="117797" y="58898"/>
                </a:lnTo>
                <a:lnTo>
                  <a:pt x="113168" y="81826"/>
                </a:lnTo>
                <a:lnTo>
                  <a:pt x="100544" y="100547"/>
                </a:lnTo>
                <a:lnTo>
                  <a:pt x="81822" y="113169"/>
                </a:lnTo>
                <a:lnTo>
                  <a:pt x="75858" y="114373"/>
                </a:lnTo>
                <a:lnTo>
                  <a:pt x="47118" y="114373"/>
                </a:lnTo>
                <a:lnTo>
                  <a:pt x="47118" y="115419"/>
                </a:lnTo>
                <a:close/>
              </a:path>
              <a:path w="118109" h="3672204">
                <a:moveTo>
                  <a:pt x="58898" y="117797"/>
                </a:moveTo>
                <a:lnTo>
                  <a:pt x="47118" y="115419"/>
                </a:lnTo>
                <a:lnTo>
                  <a:pt x="47118" y="114373"/>
                </a:lnTo>
                <a:lnTo>
                  <a:pt x="70678" y="114373"/>
                </a:lnTo>
                <a:lnTo>
                  <a:pt x="70676" y="115419"/>
                </a:lnTo>
                <a:lnTo>
                  <a:pt x="58898" y="117797"/>
                </a:lnTo>
                <a:close/>
              </a:path>
              <a:path w="118109" h="3672204">
                <a:moveTo>
                  <a:pt x="70678" y="115419"/>
                </a:moveTo>
                <a:lnTo>
                  <a:pt x="70678" y="114373"/>
                </a:lnTo>
                <a:lnTo>
                  <a:pt x="75858" y="114373"/>
                </a:lnTo>
                <a:lnTo>
                  <a:pt x="70678" y="115419"/>
                </a:lnTo>
                <a:close/>
              </a:path>
              <a:path w="118109" h="3672204">
                <a:moveTo>
                  <a:pt x="70678" y="117797"/>
                </a:moveTo>
                <a:lnTo>
                  <a:pt x="58898" y="117797"/>
                </a:lnTo>
                <a:lnTo>
                  <a:pt x="70678" y="115419"/>
                </a:lnTo>
                <a:lnTo>
                  <a:pt x="70678" y="117797"/>
                </a:lnTo>
                <a:close/>
              </a:path>
              <a:path w="118109" h="3672204">
                <a:moveTo>
                  <a:pt x="70678" y="208611"/>
                </a:moveTo>
                <a:lnTo>
                  <a:pt x="47118" y="208611"/>
                </a:lnTo>
                <a:lnTo>
                  <a:pt x="47118" y="115419"/>
                </a:lnTo>
                <a:lnTo>
                  <a:pt x="58898" y="117797"/>
                </a:lnTo>
                <a:lnTo>
                  <a:pt x="70678" y="117797"/>
                </a:lnTo>
                <a:lnTo>
                  <a:pt x="70678" y="208611"/>
                </a:lnTo>
                <a:close/>
              </a:path>
              <a:path w="118109" h="3672204">
                <a:moveTo>
                  <a:pt x="70678" y="3671856"/>
                </a:moveTo>
                <a:lnTo>
                  <a:pt x="47118" y="3671856"/>
                </a:lnTo>
                <a:lnTo>
                  <a:pt x="47118" y="3577618"/>
                </a:lnTo>
                <a:lnTo>
                  <a:pt x="70678" y="3577618"/>
                </a:lnTo>
                <a:lnTo>
                  <a:pt x="70678" y="3671856"/>
                </a:lnTo>
                <a:close/>
              </a:path>
              <a:path w="118109" h="3672204">
                <a:moveTo>
                  <a:pt x="70678" y="3506940"/>
                </a:moveTo>
                <a:lnTo>
                  <a:pt x="47118" y="3506940"/>
                </a:lnTo>
                <a:lnTo>
                  <a:pt x="47118" y="3412702"/>
                </a:lnTo>
                <a:lnTo>
                  <a:pt x="70678" y="3412702"/>
                </a:lnTo>
                <a:lnTo>
                  <a:pt x="70678" y="3506940"/>
                </a:lnTo>
                <a:close/>
              </a:path>
              <a:path w="118109" h="3672204">
                <a:moveTo>
                  <a:pt x="70678" y="3342023"/>
                </a:moveTo>
                <a:lnTo>
                  <a:pt x="47118" y="3342023"/>
                </a:lnTo>
                <a:lnTo>
                  <a:pt x="47118" y="3247785"/>
                </a:lnTo>
                <a:lnTo>
                  <a:pt x="70678" y="3247785"/>
                </a:lnTo>
                <a:lnTo>
                  <a:pt x="70678" y="3342023"/>
                </a:lnTo>
                <a:close/>
              </a:path>
              <a:path w="118109" h="3672204">
                <a:moveTo>
                  <a:pt x="70678" y="3177107"/>
                </a:moveTo>
                <a:lnTo>
                  <a:pt x="47118" y="3177107"/>
                </a:lnTo>
                <a:lnTo>
                  <a:pt x="47118" y="3082869"/>
                </a:lnTo>
                <a:lnTo>
                  <a:pt x="70678" y="3082869"/>
                </a:lnTo>
                <a:lnTo>
                  <a:pt x="70678" y="3177107"/>
                </a:lnTo>
                <a:close/>
              </a:path>
              <a:path w="118109" h="3672204">
                <a:moveTo>
                  <a:pt x="70678" y="3012191"/>
                </a:moveTo>
                <a:lnTo>
                  <a:pt x="47118" y="3012191"/>
                </a:lnTo>
                <a:lnTo>
                  <a:pt x="47118" y="2917953"/>
                </a:lnTo>
                <a:lnTo>
                  <a:pt x="70678" y="2917953"/>
                </a:lnTo>
                <a:lnTo>
                  <a:pt x="70678" y="3012191"/>
                </a:lnTo>
                <a:close/>
              </a:path>
              <a:path w="118109" h="3672204">
                <a:moveTo>
                  <a:pt x="70678" y="2847274"/>
                </a:moveTo>
                <a:lnTo>
                  <a:pt x="47118" y="2847274"/>
                </a:lnTo>
                <a:lnTo>
                  <a:pt x="47118" y="2753036"/>
                </a:lnTo>
                <a:lnTo>
                  <a:pt x="70678" y="2753036"/>
                </a:lnTo>
                <a:lnTo>
                  <a:pt x="70678" y="2847274"/>
                </a:lnTo>
                <a:close/>
              </a:path>
              <a:path w="118109" h="3672204">
                <a:moveTo>
                  <a:pt x="70678" y="2682358"/>
                </a:moveTo>
                <a:lnTo>
                  <a:pt x="47118" y="2682358"/>
                </a:lnTo>
                <a:lnTo>
                  <a:pt x="47118" y="2588120"/>
                </a:lnTo>
                <a:lnTo>
                  <a:pt x="70678" y="2588120"/>
                </a:lnTo>
                <a:lnTo>
                  <a:pt x="70678" y="2682358"/>
                </a:lnTo>
                <a:close/>
              </a:path>
              <a:path w="118109" h="3672204">
                <a:moveTo>
                  <a:pt x="70678" y="2517441"/>
                </a:moveTo>
                <a:lnTo>
                  <a:pt x="47118" y="2517441"/>
                </a:lnTo>
                <a:lnTo>
                  <a:pt x="47118" y="2423203"/>
                </a:lnTo>
                <a:lnTo>
                  <a:pt x="70678" y="2423203"/>
                </a:lnTo>
                <a:lnTo>
                  <a:pt x="70678" y="2517441"/>
                </a:lnTo>
                <a:close/>
              </a:path>
              <a:path w="118109" h="3672204">
                <a:moveTo>
                  <a:pt x="70678" y="2352525"/>
                </a:moveTo>
                <a:lnTo>
                  <a:pt x="47118" y="2352525"/>
                </a:lnTo>
                <a:lnTo>
                  <a:pt x="47118" y="2258287"/>
                </a:lnTo>
                <a:lnTo>
                  <a:pt x="70678" y="2258287"/>
                </a:lnTo>
                <a:lnTo>
                  <a:pt x="70678" y="2352525"/>
                </a:lnTo>
                <a:close/>
              </a:path>
              <a:path w="118109" h="3672204">
                <a:moveTo>
                  <a:pt x="70678" y="2187608"/>
                </a:moveTo>
                <a:lnTo>
                  <a:pt x="47118" y="2187608"/>
                </a:lnTo>
                <a:lnTo>
                  <a:pt x="47118" y="2093370"/>
                </a:lnTo>
                <a:lnTo>
                  <a:pt x="70678" y="2093370"/>
                </a:lnTo>
                <a:lnTo>
                  <a:pt x="70678" y="2187608"/>
                </a:lnTo>
                <a:close/>
              </a:path>
              <a:path w="118109" h="3672204">
                <a:moveTo>
                  <a:pt x="70678" y="2022692"/>
                </a:moveTo>
                <a:lnTo>
                  <a:pt x="47118" y="2022692"/>
                </a:lnTo>
                <a:lnTo>
                  <a:pt x="47118" y="1928454"/>
                </a:lnTo>
                <a:lnTo>
                  <a:pt x="70678" y="1928454"/>
                </a:lnTo>
                <a:lnTo>
                  <a:pt x="70678" y="2022692"/>
                </a:lnTo>
                <a:close/>
              </a:path>
              <a:path w="118109" h="3672204">
                <a:moveTo>
                  <a:pt x="70678" y="1857775"/>
                </a:moveTo>
                <a:lnTo>
                  <a:pt x="47118" y="1857775"/>
                </a:lnTo>
                <a:lnTo>
                  <a:pt x="47118" y="1763537"/>
                </a:lnTo>
                <a:lnTo>
                  <a:pt x="70678" y="1763537"/>
                </a:lnTo>
                <a:lnTo>
                  <a:pt x="70678" y="1857775"/>
                </a:lnTo>
                <a:close/>
              </a:path>
              <a:path w="118109" h="3672204">
                <a:moveTo>
                  <a:pt x="70678" y="1692859"/>
                </a:moveTo>
                <a:lnTo>
                  <a:pt x="47118" y="1692859"/>
                </a:lnTo>
                <a:lnTo>
                  <a:pt x="47118" y="1598621"/>
                </a:lnTo>
                <a:lnTo>
                  <a:pt x="70678" y="1598621"/>
                </a:lnTo>
                <a:lnTo>
                  <a:pt x="70678" y="1692859"/>
                </a:lnTo>
                <a:close/>
              </a:path>
              <a:path w="118109" h="3672204">
                <a:moveTo>
                  <a:pt x="70678" y="1527943"/>
                </a:moveTo>
                <a:lnTo>
                  <a:pt x="47118" y="1527943"/>
                </a:lnTo>
                <a:lnTo>
                  <a:pt x="47118" y="1433705"/>
                </a:lnTo>
                <a:lnTo>
                  <a:pt x="70678" y="1433705"/>
                </a:lnTo>
                <a:lnTo>
                  <a:pt x="70678" y="1527943"/>
                </a:lnTo>
                <a:close/>
              </a:path>
              <a:path w="118109" h="3672204">
                <a:moveTo>
                  <a:pt x="70678" y="1363026"/>
                </a:moveTo>
                <a:lnTo>
                  <a:pt x="47118" y="1363026"/>
                </a:lnTo>
                <a:lnTo>
                  <a:pt x="47118" y="1268788"/>
                </a:lnTo>
                <a:lnTo>
                  <a:pt x="70678" y="1268788"/>
                </a:lnTo>
                <a:lnTo>
                  <a:pt x="70678" y="1363026"/>
                </a:lnTo>
                <a:close/>
              </a:path>
              <a:path w="118109" h="3672204">
                <a:moveTo>
                  <a:pt x="70678" y="1198110"/>
                </a:moveTo>
                <a:lnTo>
                  <a:pt x="47118" y="1198110"/>
                </a:lnTo>
                <a:lnTo>
                  <a:pt x="47118" y="1103872"/>
                </a:lnTo>
                <a:lnTo>
                  <a:pt x="70678" y="1103872"/>
                </a:lnTo>
                <a:lnTo>
                  <a:pt x="70678" y="1198110"/>
                </a:lnTo>
                <a:close/>
              </a:path>
              <a:path w="118109" h="3672204">
                <a:moveTo>
                  <a:pt x="70678" y="1033193"/>
                </a:moveTo>
                <a:lnTo>
                  <a:pt x="47118" y="1033193"/>
                </a:lnTo>
                <a:lnTo>
                  <a:pt x="47118" y="938955"/>
                </a:lnTo>
                <a:lnTo>
                  <a:pt x="70678" y="938955"/>
                </a:lnTo>
                <a:lnTo>
                  <a:pt x="70678" y="1033193"/>
                </a:lnTo>
                <a:close/>
              </a:path>
              <a:path w="118109" h="3672204">
                <a:moveTo>
                  <a:pt x="70678" y="868277"/>
                </a:moveTo>
                <a:lnTo>
                  <a:pt x="47118" y="868277"/>
                </a:lnTo>
                <a:lnTo>
                  <a:pt x="47118" y="774039"/>
                </a:lnTo>
                <a:lnTo>
                  <a:pt x="70678" y="774039"/>
                </a:lnTo>
                <a:lnTo>
                  <a:pt x="70678" y="868277"/>
                </a:lnTo>
                <a:close/>
              </a:path>
              <a:path w="118109" h="3672204">
                <a:moveTo>
                  <a:pt x="70678" y="703360"/>
                </a:moveTo>
                <a:lnTo>
                  <a:pt x="47118" y="703360"/>
                </a:lnTo>
                <a:lnTo>
                  <a:pt x="47118" y="609122"/>
                </a:lnTo>
                <a:lnTo>
                  <a:pt x="70678" y="609122"/>
                </a:lnTo>
                <a:lnTo>
                  <a:pt x="70678" y="703360"/>
                </a:lnTo>
                <a:close/>
              </a:path>
              <a:path w="118109" h="3672204">
                <a:moveTo>
                  <a:pt x="70678" y="538444"/>
                </a:moveTo>
                <a:lnTo>
                  <a:pt x="47118" y="538444"/>
                </a:lnTo>
                <a:lnTo>
                  <a:pt x="47118" y="444206"/>
                </a:lnTo>
                <a:lnTo>
                  <a:pt x="70678" y="444206"/>
                </a:lnTo>
                <a:lnTo>
                  <a:pt x="70678" y="538444"/>
                </a:lnTo>
                <a:close/>
              </a:path>
              <a:path w="118109" h="3672204">
                <a:moveTo>
                  <a:pt x="70678" y="373527"/>
                </a:moveTo>
                <a:lnTo>
                  <a:pt x="47118" y="373527"/>
                </a:lnTo>
                <a:lnTo>
                  <a:pt x="47118" y="279289"/>
                </a:lnTo>
                <a:lnTo>
                  <a:pt x="70678" y="279289"/>
                </a:lnTo>
                <a:lnTo>
                  <a:pt x="70678" y="373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51919" y="4688464"/>
            <a:ext cx="118110" cy="2494915"/>
          </a:xfrm>
          <a:custGeom>
            <a:avLst/>
            <a:gdLst/>
            <a:ahLst/>
            <a:cxnLst/>
            <a:rect l="l" t="t" r="r" b="b"/>
            <a:pathLst>
              <a:path w="118109" h="2494915">
                <a:moveTo>
                  <a:pt x="47118" y="115418"/>
                </a:moveTo>
                <a:lnTo>
                  <a:pt x="35970" y="113168"/>
                </a:lnTo>
                <a:lnTo>
                  <a:pt x="17249" y="100544"/>
                </a:lnTo>
                <a:lnTo>
                  <a:pt x="4627" y="81822"/>
                </a:lnTo>
                <a:lnTo>
                  <a:pt x="0" y="58898"/>
                </a:lnTo>
                <a:lnTo>
                  <a:pt x="4627" y="35970"/>
                </a:lnTo>
                <a:lnTo>
                  <a:pt x="17249" y="17249"/>
                </a:lnTo>
                <a:lnTo>
                  <a:pt x="35970" y="4627"/>
                </a:lnTo>
                <a:lnTo>
                  <a:pt x="58898" y="0"/>
                </a:lnTo>
                <a:lnTo>
                  <a:pt x="81822" y="4627"/>
                </a:lnTo>
                <a:lnTo>
                  <a:pt x="100544" y="17249"/>
                </a:lnTo>
                <a:lnTo>
                  <a:pt x="113168" y="35970"/>
                </a:lnTo>
                <a:lnTo>
                  <a:pt x="117797" y="58898"/>
                </a:lnTo>
                <a:lnTo>
                  <a:pt x="113168" y="81822"/>
                </a:lnTo>
                <a:lnTo>
                  <a:pt x="106582" y="91588"/>
                </a:lnTo>
                <a:lnTo>
                  <a:pt x="47118" y="91588"/>
                </a:lnTo>
                <a:lnTo>
                  <a:pt x="47118" y="115418"/>
                </a:lnTo>
                <a:close/>
              </a:path>
              <a:path w="118109" h="2494915">
                <a:moveTo>
                  <a:pt x="58898" y="117797"/>
                </a:moveTo>
                <a:lnTo>
                  <a:pt x="47118" y="115418"/>
                </a:lnTo>
                <a:lnTo>
                  <a:pt x="47118" y="91588"/>
                </a:lnTo>
                <a:lnTo>
                  <a:pt x="70678" y="91588"/>
                </a:lnTo>
                <a:lnTo>
                  <a:pt x="70676" y="115418"/>
                </a:lnTo>
                <a:lnTo>
                  <a:pt x="58898" y="117797"/>
                </a:lnTo>
                <a:close/>
              </a:path>
              <a:path w="118109" h="2494915">
                <a:moveTo>
                  <a:pt x="70678" y="115418"/>
                </a:moveTo>
                <a:lnTo>
                  <a:pt x="70678" y="91588"/>
                </a:lnTo>
                <a:lnTo>
                  <a:pt x="106582" y="91588"/>
                </a:lnTo>
                <a:lnTo>
                  <a:pt x="100544" y="100544"/>
                </a:lnTo>
                <a:lnTo>
                  <a:pt x="81822" y="113168"/>
                </a:lnTo>
                <a:lnTo>
                  <a:pt x="70678" y="115418"/>
                </a:lnTo>
                <a:close/>
              </a:path>
              <a:path w="118109" h="2494915">
                <a:moveTo>
                  <a:pt x="70678" y="117797"/>
                </a:moveTo>
                <a:lnTo>
                  <a:pt x="58898" y="117797"/>
                </a:lnTo>
                <a:lnTo>
                  <a:pt x="70678" y="115418"/>
                </a:lnTo>
                <a:lnTo>
                  <a:pt x="70678" y="117797"/>
                </a:lnTo>
                <a:close/>
              </a:path>
              <a:path w="118109" h="2494915">
                <a:moveTo>
                  <a:pt x="70678" y="185826"/>
                </a:moveTo>
                <a:lnTo>
                  <a:pt x="47118" y="185826"/>
                </a:lnTo>
                <a:lnTo>
                  <a:pt x="47118" y="115418"/>
                </a:lnTo>
                <a:lnTo>
                  <a:pt x="58898" y="117797"/>
                </a:lnTo>
                <a:lnTo>
                  <a:pt x="70678" y="117797"/>
                </a:lnTo>
                <a:lnTo>
                  <a:pt x="70678" y="185826"/>
                </a:lnTo>
                <a:close/>
              </a:path>
              <a:path w="118109" h="2494915">
                <a:moveTo>
                  <a:pt x="70678" y="2494657"/>
                </a:moveTo>
                <a:lnTo>
                  <a:pt x="47118" y="2494657"/>
                </a:lnTo>
                <a:lnTo>
                  <a:pt x="47118" y="2400419"/>
                </a:lnTo>
                <a:lnTo>
                  <a:pt x="70678" y="2400419"/>
                </a:lnTo>
                <a:lnTo>
                  <a:pt x="70678" y="2494657"/>
                </a:lnTo>
                <a:close/>
              </a:path>
              <a:path w="118109" h="2494915">
                <a:moveTo>
                  <a:pt x="70678" y="2329740"/>
                </a:moveTo>
                <a:lnTo>
                  <a:pt x="47118" y="2329740"/>
                </a:lnTo>
                <a:lnTo>
                  <a:pt x="47118" y="2235502"/>
                </a:lnTo>
                <a:lnTo>
                  <a:pt x="70678" y="2235502"/>
                </a:lnTo>
                <a:lnTo>
                  <a:pt x="70678" y="2329740"/>
                </a:lnTo>
                <a:close/>
              </a:path>
              <a:path w="118109" h="2494915">
                <a:moveTo>
                  <a:pt x="70678" y="2164824"/>
                </a:moveTo>
                <a:lnTo>
                  <a:pt x="47118" y="2164824"/>
                </a:lnTo>
                <a:lnTo>
                  <a:pt x="47118" y="2070586"/>
                </a:lnTo>
                <a:lnTo>
                  <a:pt x="70678" y="2070586"/>
                </a:lnTo>
                <a:lnTo>
                  <a:pt x="70678" y="2164824"/>
                </a:lnTo>
                <a:close/>
              </a:path>
              <a:path w="118109" h="2494915">
                <a:moveTo>
                  <a:pt x="70678" y="1999907"/>
                </a:moveTo>
                <a:lnTo>
                  <a:pt x="47118" y="1999907"/>
                </a:lnTo>
                <a:lnTo>
                  <a:pt x="47118" y="1905669"/>
                </a:lnTo>
                <a:lnTo>
                  <a:pt x="70678" y="1905669"/>
                </a:lnTo>
                <a:lnTo>
                  <a:pt x="70678" y="1999907"/>
                </a:lnTo>
                <a:close/>
              </a:path>
              <a:path w="118109" h="2494915">
                <a:moveTo>
                  <a:pt x="70678" y="1834991"/>
                </a:moveTo>
                <a:lnTo>
                  <a:pt x="47118" y="1834991"/>
                </a:lnTo>
                <a:lnTo>
                  <a:pt x="47118" y="1740753"/>
                </a:lnTo>
                <a:lnTo>
                  <a:pt x="70678" y="1740753"/>
                </a:lnTo>
                <a:lnTo>
                  <a:pt x="70678" y="1834991"/>
                </a:lnTo>
                <a:close/>
              </a:path>
              <a:path w="118109" h="2494915">
                <a:moveTo>
                  <a:pt x="70678" y="1670074"/>
                </a:moveTo>
                <a:lnTo>
                  <a:pt x="47118" y="1670074"/>
                </a:lnTo>
                <a:lnTo>
                  <a:pt x="47118" y="1575836"/>
                </a:lnTo>
                <a:lnTo>
                  <a:pt x="70678" y="1575836"/>
                </a:lnTo>
                <a:lnTo>
                  <a:pt x="70678" y="1670074"/>
                </a:lnTo>
                <a:close/>
              </a:path>
              <a:path w="118109" h="2494915">
                <a:moveTo>
                  <a:pt x="70678" y="1505158"/>
                </a:moveTo>
                <a:lnTo>
                  <a:pt x="47118" y="1505158"/>
                </a:lnTo>
                <a:lnTo>
                  <a:pt x="47118" y="1410920"/>
                </a:lnTo>
                <a:lnTo>
                  <a:pt x="70678" y="1410920"/>
                </a:lnTo>
                <a:lnTo>
                  <a:pt x="70678" y="1505158"/>
                </a:lnTo>
                <a:close/>
              </a:path>
              <a:path w="118109" h="2494915">
                <a:moveTo>
                  <a:pt x="70678" y="1340241"/>
                </a:moveTo>
                <a:lnTo>
                  <a:pt x="47118" y="1340241"/>
                </a:lnTo>
                <a:lnTo>
                  <a:pt x="47118" y="1246003"/>
                </a:lnTo>
                <a:lnTo>
                  <a:pt x="70678" y="1246003"/>
                </a:lnTo>
                <a:lnTo>
                  <a:pt x="70678" y="1340241"/>
                </a:lnTo>
                <a:close/>
              </a:path>
              <a:path w="118109" h="2494915">
                <a:moveTo>
                  <a:pt x="70678" y="1175325"/>
                </a:moveTo>
                <a:lnTo>
                  <a:pt x="47118" y="1175325"/>
                </a:lnTo>
                <a:lnTo>
                  <a:pt x="47118" y="1081087"/>
                </a:lnTo>
                <a:lnTo>
                  <a:pt x="70678" y="1081087"/>
                </a:lnTo>
                <a:lnTo>
                  <a:pt x="70678" y="1175325"/>
                </a:lnTo>
                <a:close/>
              </a:path>
              <a:path w="118109" h="2494915">
                <a:moveTo>
                  <a:pt x="70678" y="1010409"/>
                </a:moveTo>
                <a:lnTo>
                  <a:pt x="47118" y="1010409"/>
                </a:lnTo>
                <a:lnTo>
                  <a:pt x="47118" y="916171"/>
                </a:lnTo>
                <a:lnTo>
                  <a:pt x="70678" y="916171"/>
                </a:lnTo>
                <a:lnTo>
                  <a:pt x="70678" y="1010409"/>
                </a:lnTo>
                <a:close/>
              </a:path>
              <a:path w="118109" h="2494915">
                <a:moveTo>
                  <a:pt x="70678" y="845492"/>
                </a:moveTo>
                <a:lnTo>
                  <a:pt x="47118" y="845492"/>
                </a:lnTo>
                <a:lnTo>
                  <a:pt x="47118" y="751254"/>
                </a:lnTo>
                <a:lnTo>
                  <a:pt x="70678" y="751254"/>
                </a:lnTo>
                <a:lnTo>
                  <a:pt x="70678" y="845492"/>
                </a:lnTo>
                <a:close/>
              </a:path>
              <a:path w="118109" h="2494915">
                <a:moveTo>
                  <a:pt x="70678" y="680576"/>
                </a:moveTo>
                <a:lnTo>
                  <a:pt x="47118" y="680576"/>
                </a:lnTo>
                <a:lnTo>
                  <a:pt x="47118" y="586338"/>
                </a:lnTo>
                <a:lnTo>
                  <a:pt x="70678" y="586338"/>
                </a:lnTo>
                <a:lnTo>
                  <a:pt x="70678" y="680576"/>
                </a:lnTo>
                <a:close/>
              </a:path>
              <a:path w="118109" h="2494915">
                <a:moveTo>
                  <a:pt x="70678" y="515659"/>
                </a:moveTo>
                <a:lnTo>
                  <a:pt x="47118" y="515659"/>
                </a:lnTo>
                <a:lnTo>
                  <a:pt x="47118" y="421421"/>
                </a:lnTo>
                <a:lnTo>
                  <a:pt x="70678" y="421421"/>
                </a:lnTo>
                <a:lnTo>
                  <a:pt x="70678" y="515659"/>
                </a:lnTo>
                <a:close/>
              </a:path>
              <a:path w="118109" h="2494915">
                <a:moveTo>
                  <a:pt x="70678" y="350743"/>
                </a:moveTo>
                <a:lnTo>
                  <a:pt x="47118" y="350743"/>
                </a:lnTo>
                <a:lnTo>
                  <a:pt x="47118" y="256505"/>
                </a:lnTo>
                <a:lnTo>
                  <a:pt x="70678" y="256505"/>
                </a:lnTo>
                <a:lnTo>
                  <a:pt x="70678" y="350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21560" y="3555347"/>
            <a:ext cx="7388859" cy="2621280"/>
          </a:xfrm>
          <a:custGeom>
            <a:avLst/>
            <a:gdLst/>
            <a:ahLst/>
            <a:cxnLst/>
            <a:rect l="l" t="t" r="r" b="b"/>
            <a:pathLst>
              <a:path w="7388859" h="2621279">
                <a:moveTo>
                  <a:pt x="10408" y="2621208"/>
                </a:moveTo>
                <a:lnTo>
                  <a:pt x="0" y="2591565"/>
                </a:lnTo>
                <a:lnTo>
                  <a:pt x="7378005" y="0"/>
                </a:lnTo>
                <a:lnTo>
                  <a:pt x="7388424" y="29632"/>
                </a:lnTo>
                <a:lnTo>
                  <a:pt x="10408" y="2621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9608" y="9477397"/>
            <a:ext cx="5227320" cy="0"/>
          </a:xfrm>
          <a:custGeom>
            <a:avLst/>
            <a:gdLst/>
            <a:ahLst/>
            <a:cxnLst/>
            <a:rect l="l" t="t" r="r" b="b"/>
            <a:pathLst>
              <a:path w="5227319">
                <a:moveTo>
                  <a:pt x="0" y="0"/>
                </a:moveTo>
                <a:lnTo>
                  <a:pt x="5227128" y="0"/>
                </a:lnTo>
              </a:path>
            </a:pathLst>
          </a:custGeom>
          <a:ln w="279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3880" y="9169114"/>
            <a:ext cx="5835650" cy="831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564505" algn="l"/>
              </a:tabLst>
            </a:pPr>
            <a:r>
              <a:rPr sz="5250" spc="10" dirty="0">
                <a:latin typeface="Symbol"/>
                <a:cs typeface="Symbol"/>
              </a:rPr>
              <a:t></a:t>
            </a:r>
            <a:r>
              <a:rPr sz="5250" spc="10" dirty="0">
                <a:latin typeface="Times New Roman"/>
                <a:cs typeface="Times New Roman"/>
              </a:rPr>
              <a:t>	</a:t>
            </a:r>
            <a:r>
              <a:rPr sz="5250" spc="10" dirty="0">
                <a:latin typeface="Symbol"/>
                <a:cs typeface="Symbol"/>
              </a:rPr>
              <a:t></a:t>
            </a:r>
            <a:endParaRPr sz="52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3880" y="9630671"/>
            <a:ext cx="5835650" cy="831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564505" algn="l"/>
              </a:tabLst>
            </a:pPr>
            <a:r>
              <a:rPr sz="5250" spc="10" dirty="0">
                <a:latin typeface="Symbol"/>
                <a:cs typeface="Symbol"/>
              </a:rPr>
              <a:t></a:t>
            </a:r>
            <a:r>
              <a:rPr sz="5250" spc="10" dirty="0">
                <a:latin typeface="Times New Roman"/>
                <a:cs typeface="Times New Roman"/>
              </a:rPr>
              <a:t>	</a:t>
            </a:r>
            <a:r>
              <a:rPr sz="5250" spc="10" dirty="0">
                <a:latin typeface="Symbol"/>
                <a:cs typeface="Symbol"/>
              </a:rPr>
              <a:t></a:t>
            </a:r>
            <a:endParaRPr sz="52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80868" y="9453072"/>
            <a:ext cx="3399154" cy="872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50" i="1" spc="-840" dirty="0">
                <a:latin typeface="宋体"/>
                <a:cs typeface="宋体"/>
              </a:rPr>
              <a:t>A</a:t>
            </a:r>
            <a:r>
              <a:rPr sz="5250" spc="-840" dirty="0">
                <a:latin typeface="宋体"/>
                <a:cs typeface="宋体"/>
              </a:rPr>
              <a:t>[</a:t>
            </a:r>
            <a:r>
              <a:rPr sz="5550" i="1" spc="-840" dirty="0">
                <a:latin typeface="宋体"/>
                <a:cs typeface="宋体"/>
              </a:rPr>
              <a:t>r</a:t>
            </a:r>
            <a:r>
              <a:rPr sz="5250" spc="-840" dirty="0">
                <a:latin typeface="宋体"/>
                <a:cs typeface="宋体"/>
              </a:rPr>
              <a:t>] </a:t>
            </a:r>
            <a:r>
              <a:rPr sz="5250" spc="20" dirty="0">
                <a:latin typeface="Symbol"/>
                <a:cs typeface="Symbol"/>
              </a:rPr>
              <a:t></a:t>
            </a:r>
            <a:r>
              <a:rPr sz="5250" spc="-240" dirty="0">
                <a:latin typeface="Times New Roman"/>
                <a:cs typeface="Times New Roman"/>
              </a:rPr>
              <a:t> </a:t>
            </a:r>
            <a:r>
              <a:rPr sz="5550" i="1" spc="-1085" dirty="0">
                <a:latin typeface="宋体"/>
                <a:cs typeface="宋体"/>
              </a:rPr>
              <a:t>A</a:t>
            </a:r>
            <a:r>
              <a:rPr sz="5250" spc="-1085" dirty="0">
                <a:latin typeface="宋体"/>
                <a:cs typeface="宋体"/>
              </a:rPr>
              <a:t>[</a:t>
            </a:r>
            <a:r>
              <a:rPr sz="5550" i="1" spc="-1085" dirty="0">
                <a:latin typeface="宋体"/>
                <a:cs typeface="宋体"/>
              </a:rPr>
              <a:t>l</a:t>
            </a:r>
            <a:r>
              <a:rPr sz="5250" spc="-1085" dirty="0">
                <a:latin typeface="宋体"/>
                <a:cs typeface="宋体"/>
              </a:rPr>
              <a:t>]</a:t>
            </a:r>
            <a:endParaRPr sz="525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94019" y="8505488"/>
            <a:ext cx="8610600" cy="872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452880" algn="l"/>
                <a:tab pos="2762250" algn="l"/>
              </a:tabLst>
            </a:pPr>
            <a:r>
              <a:rPr sz="8325" i="1" spc="-202" baseline="-33533" dirty="0">
                <a:latin typeface="宋体"/>
                <a:cs typeface="宋体"/>
              </a:rPr>
              <a:t>x</a:t>
            </a:r>
            <a:r>
              <a:rPr sz="8325" i="1" spc="-1297" baseline="-33533" dirty="0">
                <a:latin typeface="宋体"/>
                <a:cs typeface="宋体"/>
              </a:rPr>
              <a:t> </a:t>
            </a:r>
            <a:r>
              <a:rPr sz="7875" spc="30" baseline="-35449" dirty="0">
                <a:latin typeface="Symbol"/>
                <a:cs typeface="Symbol"/>
              </a:rPr>
              <a:t></a:t>
            </a:r>
            <a:r>
              <a:rPr sz="7875" spc="30" baseline="-35449" dirty="0">
                <a:latin typeface="Times New Roman"/>
                <a:cs typeface="Times New Roman"/>
              </a:rPr>
              <a:t>	</a:t>
            </a:r>
            <a:r>
              <a:rPr sz="8325" i="1" spc="-202" baseline="-33533" dirty="0">
                <a:latin typeface="宋体"/>
                <a:cs typeface="宋体"/>
              </a:rPr>
              <a:t>l</a:t>
            </a:r>
            <a:r>
              <a:rPr sz="8325" i="1" spc="-2910" baseline="-33533" dirty="0">
                <a:latin typeface="宋体"/>
                <a:cs typeface="宋体"/>
              </a:rPr>
              <a:t> </a:t>
            </a:r>
            <a:r>
              <a:rPr sz="7875" spc="30" baseline="-35449" dirty="0">
                <a:latin typeface="Symbol"/>
                <a:cs typeface="Symbol"/>
              </a:rPr>
              <a:t></a:t>
            </a:r>
            <a:r>
              <a:rPr sz="7875" spc="30" baseline="-35449" dirty="0">
                <a:latin typeface="Times New Roman"/>
                <a:cs typeface="Times New Roman"/>
              </a:rPr>
              <a:t>	</a:t>
            </a:r>
            <a:r>
              <a:rPr sz="7875" spc="-810" baseline="1058" dirty="0">
                <a:latin typeface="Symbol"/>
                <a:cs typeface="Symbol"/>
              </a:rPr>
              <a:t></a:t>
            </a:r>
            <a:r>
              <a:rPr sz="5250" spc="-540" dirty="0">
                <a:latin typeface="宋体"/>
                <a:cs typeface="宋体"/>
              </a:rPr>
              <a:t>(</a:t>
            </a:r>
            <a:r>
              <a:rPr sz="5550" i="1" spc="-540" dirty="0">
                <a:latin typeface="宋体"/>
                <a:cs typeface="宋体"/>
              </a:rPr>
              <a:t>v </a:t>
            </a:r>
            <a:r>
              <a:rPr sz="5250" spc="20" dirty="0">
                <a:latin typeface="Symbol"/>
                <a:cs typeface="Symbol"/>
              </a:rPr>
              <a:t></a:t>
            </a:r>
            <a:r>
              <a:rPr sz="5250" spc="20" dirty="0">
                <a:latin typeface="Times New Roman"/>
                <a:cs typeface="Times New Roman"/>
              </a:rPr>
              <a:t> </a:t>
            </a:r>
            <a:r>
              <a:rPr sz="5550" i="1" spc="-645" dirty="0">
                <a:latin typeface="宋体"/>
                <a:cs typeface="宋体"/>
              </a:rPr>
              <a:t>A</a:t>
            </a:r>
            <a:r>
              <a:rPr sz="5250" spc="-645" dirty="0">
                <a:latin typeface="宋体"/>
                <a:cs typeface="宋体"/>
              </a:rPr>
              <a:t>[</a:t>
            </a:r>
            <a:r>
              <a:rPr sz="5550" i="1" spc="-645" dirty="0">
                <a:latin typeface="宋体"/>
                <a:cs typeface="宋体"/>
              </a:rPr>
              <a:t>l</a:t>
            </a:r>
            <a:r>
              <a:rPr sz="5250" spc="-645" dirty="0">
                <a:latin typeface="宋体"/>
                <a:cs typeface="宋体"/>
              </a:rPr>
              <a:t>])(</a:t>
            </a:r>
            <a:r>
              <a:rPr sz="5550" i="1" spc="-645" dirty="0">
                <a:latin typeface="宋体"/>
                <a:cs typeface="宋体"/>
              </a:rPr>
              <a:t>r</a:t>
            </a:r>
            <a:r>
              <a:rPr sz="5550" i="1" spc="-2250" dirty="0">
                <a:latin typeface="宋体"/>
                <a:cs typeface="宋体"/>
              </a:rPr>
              <a:t> </a:t>
            </a:r>
            <a:r>
              <a:rPr sz="5250" spc="20" dirty="0">
                <a:latin typeface="Symbol"/>
                <a:cs typeface="Symbol"/>
              </a:rPr>
              <a:t></a:t>
            </a:r>
            <a:r>
              <a:rPr sz="5250" spc="20" dirty="0">
                <a:latin typeface="Times New Roman"/>
                <a:cs typeface="Times New Roman"/>
              </a:rPr>
              <a:t> </a:t>
            </a:r>
            <a:r>
              <a:rPr sz="5550" i="1" spc="-545" dirty="0">
                <a:latin typeface="宋体"/>
                <a:cs typeface="宋体"/>
              </a:rPr>
              <a:t>l</a:t>
            </a:r>
            <a:r>
              <a:rPr sz="5250" spc="-545" dirty="0">
                <a:latin typeface="宋体"/>
                <a:cs typeface="宋体"/>
              </a:rPr>
              <a:t>)</a:t>
            </a:r>
            <a:r>
              <a:rPr sz="7875" spc="-817" baseline="1058" dirty="0">
                <a:latin typeface="Symbol"/>
                <a:cs typeface="Symbol"/>
              </a:rPr>
              <a:t></a:t>
            </a:r>
            <a:endParaRPr sz="7875" baseline="1058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77069"/>
            <a:ext cx="4286266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125" dirty="0">
                <a:latin typeface="微软雅黑"/>
                <a:cs typeface="微软雅黑"/>
              </a:rPr>
              <a:t>拓扑排</a:t>
            </a:r>
            <a:r>
              <a:rPr sz="7250" dirty="0">
                <a:latin typeface="微软雅黑"/>
                <a:cs typeface="微软雅黑"/>
              </a:rPr>
              <a:t>序</a:t>
            </a:r>
          </a:p>
        </p:txBody>
      </p:sp>
      <p:sp>
        <p:nvSpPr>
          <p:cNvPr id="4" name="object 4"/>
          <p:cNvSpPr/>
          <p:nvPr/>
        </p:nvSpPr>
        <p:spPr>
          <a:xfrm>
            <a:off x="1784081" y="2736597"/>
            <a:ext cx="986472" cy="509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9664" y="2767182"/>
            <a:ext cx="280588" cy="4157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7310" y="2735696"/>
            <a:ext cx="7321462" cy="5113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4730" y="4613084"/>
            <a:ext cx="5400086" cy="557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6479" y="5614792"/>
            <a:ext cx="4041866" cy="45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4856" y="6581150"/>
            <a:ext cx="715192" cy="516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43778" y="7511677"/>
            <a:ext cx="1571428" cy="5519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0599" y="7762004"/>
            <a:ext cx="208663" cy="101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34133" y="7510211"/>
            <a:ext cx="1069810" cy="5529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00194" y="7762004"/>
            <a:ext cx="208663" cy="1011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8638" y="7511687"/>
            <a:ext cx="542171" cy="5500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51480" y="7762004"/>
            <a:ext cx="208663" cy="1011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62030" y="8726896"/>
            <a:ext cx="208663" cy="1011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65563" y="8481479"/>
            <a:ext cx="1068826" cy="5426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31625" y="8726896"/>
            <a:ext cx="208663" cy="1011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36142" y="8475595"/>
            <a:ext cx="541187" cy="5240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2911" y="8726896"/>
            <a:ext cx="208663" cy="1011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5460" y="8485899"/>
            <a:ext cx="551993" cy="5353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34197" y="8726896"/>
            <a:ext cx="208663" cy="101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35280" y="8477553"/>
            <a:ext cx="552967" cy="55051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059484" y="1447788"/>
            <a:ext cx="9236723" cy="82778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10434584" y="8670302"/>
            <a:ext cx="208407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25" dirty="0">
                <a:solidFill>
                  <a:srgbClr val="DCDEDF"/>
                </a:solidFill>
                <a:latin typeface="Times New Roman"/>
                <a:cs typeface="Times New Roman"/>
              </a:rPr>
              <a:t>P</a:t>
            </a:r>
            <a:r>
              <a:rPr sz="4450" spc="120" dirty="0">
                <a:solidFill>
                  <a:srgbClr val="DCDEDF"/>
                </a:solidFill>
                <a:latin typeface="宋体"/>
                <a:cs typeface="宋体"/>
              </a:rPr>
              <a:t>微生</a:t>
            </a:r>
            <a:r>
              <a:rPr sz="4450" dirty="0">
                <a:solidFill>
                  <a:srgbClr val="DCDEDF"/>
                </a:solidFill>
                <a:latin typeface="宋体"/>
                <a:cs typeface="宋体"/>
              </a:rPr>
              <a:t>物</a:t>
            </a:r>
            <a:endParaRPr sz="4450" dirty="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44512" y="1583743"/>
            <a:ext cx="7719695" cy="5723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4595">
              <a:lnSpc>
                <a:spcPct val="100000"/>
              </a:lnSpc>
              <a:spcBef>
                <a:spcPts val="100"/>
              </a:spcBef>
            </a:pPr>
            <a:r>
              <a:rPr sz="4450" spc="120" dirty="0">
                <a:solidFill>
                  <a:srgbClr val="DCDEDF"/>
                </a:solidFill>
                <a:latin typeface="Times New Roman"/>
                <a:cs typeface="Times New Roman"/>
              </a:rPr>
              <a:t>T</a:t>
            </a:r>
            <a:r>
              <a:rPr sz="4450" dirty="0">
                <a:solidFill>
                  <a:srgbClr val="DCDEDF"/>
                </a:solidFill>
                <a:latin typeface="宋体"/>
                <a:cs typeface="宋体"/>
              </a:rPr>
              <a:t>虎</a:t>
            </a:r>
            <a:endParaRPr sz="445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49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 dirty="0">
              <a:latin typeface="宋体"/>
              <a:cs typeface="宋体"/>
            </a:endParaRPr>
          </a:p>
          <a:p>
            <a:pPr marR="316230" algn="ctr">
              <a:lnSpc>
                <a:spcPct val="100000"/>
              </a:lnSpc>
            </a:pPr>
            <a:r>
              <a:rPr sz="4450" spc="120" dirty="0">
                <a:solidFill>
                  <a:srgbClr val="DCDEDF"/>
                </a:solidFill>
                <a:latin typeface="Times New Roman"/>
                <a:cs typeface="Times New Roman"/>
              </a:rPr>
              <a:t>H</a:t>
            </a:r>
            <a:r>
              <a:rPr sz="4450" dirty="0">
                <a:solidFill>
                  <a:srgbClr val="DCDEDF"/>
                </a:solidFill>
                <a:latin typeface="宋体"/>
                <a:cs typeface="宋体"/>
              </a:rPr>
              <a:t>人</a:t>
            </a:r>
            <a:endParaRPr sz="445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960"/>
              </a:spcBef>
            </a:pPr>
            <a:r>
              <a:rPr sz="4450" spc="125" dirty="0">
                <a:solidFill>
                  <a:srgbClr val="DCDEDF"/>
                </a:solidFill>
                <a:latin typeface="Times New Roman"/>
                <a:cs typeface="Times New Roman"/>
              </a:rPr>
              <a:t>F</a:t>
            </a:r>
            <a:r>
              <a:rPr sz="4450" dirty="0">
                <a:solidFill>
                  <a:srgbClr val="DCDEDF"/>
                </a:solidFill>
                <a:latin typeface="宋体"/>
                <a:cs typeface="宋体"/>
              </a:rPr>
              <a:t>鱼</a:t>
            </a:r>
            <a:endParaRPr sz="4450" dirty="0">
              <a:latin typeface="宋体"/>
              <a:cs typeface="宋体"/>
            </a:endParaRPr>
          </a:p>
          <a:p>
            <a:pPr marL="6811009">
              <a:lnSpc>
                <a:spcPct val="100000"/>
              </a:lnSpc>
              <a:spcBef>
                <a:spcPts val="470"/>
              </a:spcBef>
            </a:pPr>
            <a:r>
              <a:rPr sz="4450" spc="125" dirty="0">
                <a:solidFill>
                  <a:srgbClr val="DCDEDF"/>
                </a:solidFill>
                <a:latin typeface="Times New Roman"/>
                <a:cs typeface="Times New Roman"/>
              </a:rPr>
              <a:t>S</a:t>
            </a:r>
            <a:r>
              <a:rPr sz="4450" dirty="0">
                <a:solidFill>
                  <a:srgbClr val="DCDEDF"/>
                </a:solidFill>
                <a:latin typeface="宋体"/>
                <a:cs typeface="宋体"/>
              </a:rPr>
              <a:t>羊</a:t>
            </a:r>
            <a:endParaRPr sz="4450" dirty="0">
              <a:latin typeface="宋体"/>
              <a:cs typeface="宋体"/>
            </a:endParaRPr>
          </a:p>
          <a:p>
            <a:pPr marL="1893570">
              <a:lnSpc>
                <a:spcPct val="100000"/>
              </a:lnSpc>
              <a:spcBef>
                <a:spcPts val="2800"/>
              </a:spcBef>
            </a:pPr>
            <a:r>
              <a:rPr sz="4450" spc="120" dirty="0">
                <a:solidFill>
                  <a:srgbClr val="DCDEDF"/>
                </a:solidFill>
                <a:latin typeface="Times New Roman"/>
                <a:cs typeface="Times New Roman"/>
              </a:rPr>
              <a:t>M</a:t>
            </a:r>
            <a:r>
              <a:rPr sz="4450" spc="120" dirty="0">
                <a:solidFill>
                  <a:srgbClr val="DCDEDF"/>
                </a:solidFill>
                <a:latin typeface="宋体"/>
                <a:cs typeface="宋体"/>
              </a:rPr>
              <a:t>小</a:t>
            </a:r>
            <a:r>
              <a:rPr sz="4450" dirty="0">
                <a:solidFill>
                  <a:srgbClr val="DCDEDF"/>
                </a:solidFill>
                <a:latin typeface="宋体"/>
                <a:cs typeface="宋体"/>
              </a:rPr>
              <a:t>虾</a:t>
            </a:r>
            <a:endParaRPr sz="4450" dirty="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423527" y="8485899"/>
            <a:ext cx="1721485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spcBef>
                <a:spcPts val="100"/>
              </a:spcBef>
            </a:pPr>
            <a:r>
              <a:rPr sz="4450" spc="120" dirty="0">
                <a:solidFill>
                  <a:srgbClr val="DCDEDF"/>
                </a:solidFill>
                <a:latin typeface="Times New Roman"/>
                <a:cs typeface="Times New Roman"/>
              </a:rPr>
              <a:t>W</a:t>
            </a:r>
            <a:r>
              <a:rPr sz="4450" spc="120" dirty="0">
                <a:solidFill>
                  <a:srgbClr val="DCDEDF"/>
                </a:solidFill>
                <a:latin typeface="宋体"/>
                <a:cs typeface="宋体"/>
              </a:rPr>
              <a:t>小</a:t>
            </a:r>
            <a:r>
              <a:rPr sz="4450" dirty="0">
                <a:solidFill>
                  <a:srgbClr val="DCDEDF"/>
                </a:solidFill>
                <a:latin typeface="宋体"/>
                <a:cs typeface="宋体"/>
              </a:rPr>
              <a:t>麦</a:t>
            </a:r>
            <a:endParaRPr sz="4450" dirty="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72123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减可变规模算法——二叉查找树的查找和插</a:t>
            </a:r>
            <a:r>
              <a:rPr sz="6600" dirty="0">
                <a:latin typeface="微软雅黑"/>
                <a:cs typeface="微软雅黑"/>
              </a:rPr>
              <a:t>入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39275" y="253596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74725" y="2430554"/>
            <a:ext cx="16809216" cy="620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5343" y="3447779"/>
            <a:ext cx="16818042" cy="622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5898" y="4466094"/>
            <a:ext cx="6053449" cy="622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9275" y="558927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4788" y="5483864"/>
            <a:ext cx="2357676" cy="6159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82979" y="5651451"/>
            <a:ext cx="392563" cy="3735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14023" y="5647032"/>
            <a:ext cx="169219" cy="385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47223" y="5977713"/>
            <a:ext cx="207951" cy="207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89992" y="5771719"/>
            <a:ext cx="6432233" cy="6220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47223" y="6995483"/>
            <a:ext cx="207951" cy="207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30302" y="6789489"/>
            <a:ext cx="4687176" cy="6220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77428" y="6999598"/>
            <a:ext cx="348397" cy="3348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79324" y="6790044"/>
            <a:ext cx="2944329" cy="618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111780" y="6864587"/>
            <a:ext cx="1091443" cy="5919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30698" y="6790055"/>
            <a:ext cx="1178278" cy="6159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0113" y="7862797"/>
            <a:ext cx="354680" cy="3546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16669" y="7768119"/>
            <a:ext cx="3628957" cy="5554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0113" y="8767481"/>
            <a:ext cx="354680" cy="3546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13967" y="8739555"/>
            <a:ext cx="1790846" cy="5296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05264" y="8675254"/>
            <a:ext cx="4183097" cy="5524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0113" y="9672166"/>
            <a:ext cx="354680" cy="3546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13967" y="9644240"/>
            <a:ext cx="1790846" cy="5296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05264" y="9579457"/>
            <a:ext cx="4183097" cy="552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2372" y="602841"/>
            <a:ext cx="172123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114" dirty="0">
                <a:latin typeface="微软雅黑"/>
                <a:cs typeface="微软雅黑"/>
              </a:rPr>
              <a:t>减可变规模算法——二叉查找树的查找和插</a:t>
            </a:r>
            <a:r>
              <a:rPr sz="6600" b="1" dirty="0">
                <a:latin typeface="微软雅黑"/>
                <a:cs typeface="微软雅黑"/>
              </a:rPr>
              <a:t>入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39275" y="253596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73625" y="2427800"/>
            <a:ext cx="11069160" cy="623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9275" y="355373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5343" y="3448324"/>
            <a:ext cx="9334040" cy="618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844" y="3486427"/>
            <a:ext cx="485325" cy="510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80101" y="3493600"/>
            <a:ext cx="814854" cy="5930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39275" y="457150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2515" y="4464984"/>
            <a:ext cx="2908435" cy="619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85369" y="4504197"/>
            <a:ext cx="485325" cy="5104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87626" y="4511370"/>
            <a:ext cx="237134" cy="5930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16572" y="4487078"/>
            <a:ext cx="1321991" cy="6634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7077" y="4511370"/>
            <a:ext cx="237689" cy="5930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31392" y="4865590"/>
            <a:ext cx="178046" cy="2178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39275" y="558927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65343" y="5483864"/>
            <a:ext cx="6435866" cy="6192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39334" y="5643995"/>
            <a:ext cx="358334" cy="3809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93931" y="5483309"/>
            <a:ext cx="9972890" cy="6192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63688" y="6500524"/>
            <a:ext cx="5267755" cy="6236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47996" y="7685516"/>
            <a:ext cx="9979660" cy="1680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9251315" algn="l"/>
              </a:tabLst>
            </a:pPr>
            <a:r>
              <a:rPr sz="10850" dirty="0">
                <a:latin typeface="Times New Roman"/>
                <a:cs typeface="Times New Roman"/>
              </a:rPr>
              <a:t>2</a:t>
            </a:r>
            <a:r>
              <a:rPr sz="10850" spc="-1520" dirty="0">
                <a:latin typeface="Times New Roman"/>
                <a:cs typeface="Times New Roman"/>
              </a:rPr>
              <a:t> </a:t>
            </a:r>
            <a:r>
              <a:rPr sz="10850" spc="5" dirty="0">
                <a:latin typeface="Times New Roman"/>
                <a:cs typeface="Times New Roman"/>
              </a:rPr>
              <a:t>ln</a:t>
            </a:r>
            <a:r>
              <a:rPr sz="10850" spc="-980" dirty="0">
                <a:latin typeface="Times New Roman"/>
                <a:cs typeface="Times New Roman"/>
              </a:rPr>
              <a:t> </a:t>
            </a:r>
            <a:r>
              <a:rPr sz="10850" i="1" dirty="0">
                <a:latin typeface="Times New Roman"/>
                <a:cs typeface="Times New Roman"/>
              </a:rPr>
              <a:t>n</a:t>
            </a:r>
            <a:r>
              <a:rPr sz="10850" i="1" spc="-155" dirty="0">
                <a:latin typeface="Times New Roman"/>
                <a:cs typeface="Times New Roman"/>
              </a:rPr>
              <a:t> </a:t>
            </a:r>
            <a:r>
              <a:rPr sz="10850" spc="5" dirty="0">
                <a:latin typeface="Symbol"/>
                <a:cs typeface="Symbol"/>
              </a:rPr>
              <a:t></a:t>
            </a:r>
            <a:r>
              <a:rPr sz="10850" spc="-1365" dirty="0">
                <a:latin typeface="Times New Roman"/>
                <a:cs typeface="Times New Roman"/>
              </a:rPr>
              <a:t> </a:t>
            </a:r>
            <a:r>
              <a:rPr sz="10850" dirty="0">
                <a:latin typeface="Times New Roman"/>
                <a:cs typeface="Times New Roman"/>
              </a:rPr>
              <a:t>1.39</a:t>
            </a:r>
            <a:r>
              <a:rPr sz="10850" spc="-1515" dirty="0">
                <a:latin typeface="Times New Roman"/>
                <a:cs typeface="Times New Roman"/>
              </a:rPr>
              <a:t> </a:t>
            </a:r>
            <a:r>
              <a:rPr sz="10850" spc="160" dirty="0">
                <a:latin typeface="Times New Roman"/>
                <a:cs typeface="Times New Roman"/>
              </a:rPr>
              <a:t>log</a:t>
            </a:r>
            <a:r>
              <a:rPr sz="9450" spc="240" baseline="-23809" dirty="0">
                <a:latin typeface="Times New Roman"/>
                <a:cs typeface="Times New Roman"/>
              </a:rPr>
              <a:t>2	</a:t>
            </a:r>
            <a:r>
              <a:rPr sz="10850" i="1" dirty="0">
                <a:latin typeface="Times New Roman"/>
                <a:cs typeface="Times New Roman"/>
              </a:rPr>
              <a:t>n</a:t>
            </a:r>
            <a:endParaRPr sz="10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b="0" spc="15" dirty="0">
                <a:solidFill>
                  <a:srgbClr val="C00000"/>
                </a:solidFill>
                <a:latin typeface="宋体"/>
                <a:cs typeface="宋体"/>
              </a:rPr>
              <a:t>算法</a:t>
            </a:r>
            <a:r>
              <a:rPr b="0" spc="-690" dirty="0">
                <a:solidFill>
                  <a:srgbClr val="C00000"/>
                </a:solidFill>
                <a:latin typeface="宋体"/>
                <a:cs typeface="宋体"/>
              </a:rPr>
              <a:t> </a:t>
            </a:r>
            <a:r>
              <a:rPr spc="5" dirty="0"/>
              <a:t>BstSearch</a:t>
            </a:r>
            <a:r>
              <a:rPr spc="-985" dirty="0"/>
              <a:t> </a:t>
            </a:r>
            <a:r>
              <a:rPr b="0" spc="5" dirty="0">
                <a:latin typeface="Arial"/>
                <a:cs typeface="Arial"/>
              </a:rPr>
              <a:t>(R,k)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pc="-10" dirty="0">
                <a:latin typeface="Courier New"/>
                <a:cs typeface="Courier New"/>
              </a:rPr>
              <a:t>//</a:t>
            </a:r>
            <a:r>
              <a:rPr spc="-15" dirty="0">
                <a:latin typeface="Courier New"/>
                <a:cs typeface="Courier New"/>
              </a:rPr>
              <a:t> </a:t>
            </a:r>
            <a:r>
              <a:rPr spc="-15" dirty="0"/>
              <a:t>二叉搜索树上搜索算法的递归实</a:t>
            </a:r>
            <a:r>
              <a:rPr spc="-20" dirty="0"/>
              <a:t>现</a:t>
            </a: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pc="-10" dirty="0">
                <a:latin typeface="Courier New"/>
                <a:cs typeface="Courier New"/>
              </a:rPr>
              <a:t>//</a:t>
            </a:r>
            <a:r>
              <a:rPr spc="-15" dirty="0">
                <a:latin typeface="Courier New"/>
                <a:cs typeface="Courier New"/>
              </a:rPr>
              <a:t> </a:t>
            </a:r>
            <a:r>
              <a:rPr spc="-15" dirty="0"/>
              <a:t>输入：以</a:t>
            </a:r>
            <a:r>
              <a:rPr spc="-10" dirty="0">
                <a:latin typeface="Courier New"/>
                <a:cs typeface="Courier New"/>
              </a:rPr>
              <a:t>R</a:t>
            </a:r>
            <a:r>
              <a:rPr spc="-15" dirty="0"/>
              <a:t>为根的二叉搜索树，待搜索值</a:t>
            </a:r>
            <a:r>
              <a:rPr spc="-5" dirty="0">
                <a:latin typeface="Courier New"/>
                <a:cs typeface="Courier New"/>
              </a:rPr>
              <a:t>k</a:t>
            </a:r>
          </a:p>
          <a:p>
            <a:pPr marL="12700" marR="5080">
              <a:lnSpc>
                <a:spcPts val="4910"/>
              </a:lnSpc>
              <a:spcBef>
                <a:spcPts val="290"/>
              </a:spcBef>
            </a:pPr>
            <a:r>
              <a:rPr spc="40" dirty="0">
                <a:latin typeface="Courier New"/>
                <a:cs typeface="Courier New"/>
              </a:rPr>
              <a:t>//</a:t>
            </a:r>
            <a:r>
              <a:rPr spc="140" dirty="0">
                <a:latin typeface="Courier New"/>
                <a:cs typeface="Courier New"/>
              </a:rPr>
              <a:t> </a:t>
            </a:r>
            <a:r>
              <a:rPr spc="85" dirty="0"/>
              <a:t>输出：搜索成功时，返回</a:t>
            </a:r>
            <a:r>
              <a:rPr spc="90" dirty="0">
                <a:latin typeface="Courier New"/>
                <a:cs typeface="Courier New"/>
              </a:rPr>
              <a:t>k</a:t>
            </a:r>
            <a:r>
              <a:rPr spc="90" dirty="0"/>
              <a:t>在树中的位置，否则返回</a:t>
            </a:r>
            <a:r>
              <a:rPr spc="-20" dirty="0"/>
              <a:t>空 值</a:t>
            </a:r>
          </a:p>
          <a:p>
            <a:pPr marL="12700">
              <a:lnSpc>
                <a:spcPct val="100000"/>
              </a:lnSpc>
              <a:spcBef>
                <a:spcPts val="919"/>
              </a:spcBef>
              <a:tabLst>
                <a:tab pos="2625725" algn="l"/>
              </a:tabLst>
            </a:pPr>
            <a:r>
              <a:rPr b="0" spc="-10" dirty="0">
                <a:solidFill>
                  <a:srgbClr val="000000"/>
                </a:solidFill>
                <a:latin typeface="Courier New"/>
                <a:cs typeface="Courier New"/>
              </a:rPr>
              <a:t>if </a:t>
            </a:r>
            <a:r>
              <a:rPr b="0" spc="-5" dirty="0">
                <a:solidFill>
                  <a:srgbClr val="000000"/>
                </a:solidFill>
                <a:latin typeface="Courier New"/>
                <a:cs typeface="Courier New"/>
              </a:rPr>
              <a:t>R = </a:t>
            </a:r>
            <a:r>
              <a:rPr b="0" spc="-10" dirty="0">
                <a:solidFill>
                  <a:srgbClr val="000000"/>
                </a:solidFill>
                <a:latin typeface="Courier New"/>
                <a:cs typeface="Courier New"/>
              </a:rPr>
              <a:t>Null	return</a:t>
            </a:r>
            <a:r>
              <a:rPr b="0" spc="-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0" spc="-10" dirty="0">
                <a:solidFill>
                  <a:srgbClr val="000000"/>
                </a:solidFill>
                <a:latin typeface="Courier New"/>
                <a:cs typeface="Courier New"/>
              </a:rPr>
              <a:t>Null</a:t>
            </a: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b="0" spc="-10" dirty="0">
                <a:solidFill>
                  <a:srgbClr val="000000"/>
                </a:solidFill>
                <a:latin typeface="Courier New"/>
                <a:cs typeface="Courier New"/>
              </a:rPr>
              <a:t>else if R.data </a:t>
            </a:r>
            <a:r>
              <a:rPr b="0" spc="-5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b="0" spc="-9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0" spc="-5" dirty="0">
                <a:solidFill>
                  <a:srgbClr val="000000"/>
                </a:solidFill>
                <a:latin typeface="Courier New"/>
                <a:cs typeface="Courier New"/>
              </a:rPr>
              <a:t>k</a:t>
            </a:r>
          </a:p>
          <a:p>
            <a:pPr marL="12700" marR="1092200" indent="753745">
              <a:lnSpc>
                <a:spcPct val="146500"/>
              </a:lnSpc>
              <a:spcBef>
                <a:spcPts val="180"/>
              </a:spcBef>
            </a:pPr>
            <a:r>
              <a:rPr b="0" spc="-10" dirty="0">
                <a:solidFill>
                  <a:srgbClr val="000000"/>
                </a:solidFill>
                <a:latin typeface="Courier New"/>
                <a:cs typeface="Courier New"/>
              </a:rPr>
              <a:t>return </a:t>
            </a:r>
            <a:r>
              <a:rPr spc="-10" dirty="0">
                <a:solidFill>
                  <a:srgbClr val="000000"/>
                </a:solidFill>
                <a:latin typeface="Courier New"/>
                <a:cs typeface="Courier New"/>
              </a:rPr>
              <a:t>BstSearch</a:t>
            </a:r>
            <a:r>
              <a:rPr b="0" spc="-10" dirty="0">
                <a:solidFill>
                  <a:srgbClr val="000000"/>
                </a:solidFill>
                <a:latin typeface="Courier New"/>
                <a:cs typeface="Courier New"/>
              </a:rPr>
              <a:t>( R.leftChild </a:t>
            </a:r>
            <a:r>
              <a:rPr b="0" spc="-5" dirty="0">
                <a:solidFill>
                  <a:srgbClr val="000000"/>
                </a:solidFill>
                <a:latin typeface="Courier New"/>
                <a:cs typeface="Courier New"/>
              </a:rPr>
              <a:t>, k</a:t>
            </a:r>
            <a:r>
              <a:rPr b="0" spc="-9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0" spc="-5" dirty="0">
                <a:solidFill>
                  <a:srgbClr val="000000"/>
                </a:solidFill>
                <a:latin typeface="Courier New"/>
                <a:cs typeface="Courier New"/>
              </a:rPr>
              <a:t>)  </a:t>
            </a:r>
            <a:r>
              <a:rPr b="0" spc="-10" dirty="0">
                <a:solidFill>
                  <a:srgbClr val="000000"/>
                </a:solidFill>
                <a:latin typeface="Courier New"/>
                <a:cs typeface="Courier New"/>
              </a:rPr>
              <a:t>else if A.data </a:t>
            </a:r>
            <a:r>
              <a:rPr b="0" spc="-5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b="0" spc="-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0" spc="-5" dirty="0">
                <a:solidFill>
                  <a:srgbClr val="000000"/>
                </a:solidFill>
                <a:latin typeface="Courier New"/>
                <a:cs typeface="Courier New"/>
              </a:rPr>
              <a:t>k</a:t>
            </a:r>
          </a:p>
          <a:p>
            <a:pPr marL="12700" marR="891540" indent="753745">
              <a:lnSpc>
                <a:spcPct val="146500"/>
              </a:lnSpc>
              <a:spcBef>
                <a:spcPts val="185"/>
              </a:spcBef>
            </a:pPr>
            <a:r>
              <a:rPr b="0" spc="-10" dirty="0">
                <a:solidFill>
                  <a:srgbClr val="000000"/>
                </a:solidFill>
                <a:latin typeface="Courier New"/>
                <a:cs typeface="Courier New"/>
              </a:rPr>
              <a:t>return </a:t>
            </a:r>
            <a:r>
              <a:rPr spc="-10" dirty="0">
                <a:solidFill>
                  <a:srgbClr val="000000"/>
                </a:solidFill>
                <a:latin typeface="Courier New"/>
                <a:cs typeface="Courier New"/>
              </a:rPr>
              <a:t>BstSearch</a:t>
            </a:r>
            <a:r>
              <a:rPr b="0" spc="-10" dirty="0">
                <a:solidFill>
                  <a:srgbClr val="000000"/>
                </a:solidFill>
                <a:latin typeface="Courier New"/>
                <a:cs typeface="Courier New"/>
              </a:rPr>
              <a:t>( R.rightChild </a:t>
            </a:r>
            <a:r>
              <a:rPr b="0" spc="-5" dirty="0">
                <a:solidFill>
                  <a:srgbClr val="000000"/>
                </a:solidFill>
                <a:latin typeface="Courier New"/>
                <a:cs typeface="Courier New"/>
              </a:rPr>
              <a:t>, k</a:t>
            </a:r>
            <a:r>
              <a:rPr b="0" spc="-8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0" spc="-5" dirty="0">
                <a:solidFill>
                  <a:srgbClr val="000000"/>
                </a:solidFill>
                <a:latin typeface="Courier New"/>
                <a:cs typeface="Courier New"/>
              </a:rPr>
              <a:t>)  </a:t>
            </a:r>
            <a:r>
              <a:rPr b="0" spc="-10" dirty="0">
                <a:solidFill>
                  <a:srgbClr val="000000"/>
                </a:solidFill>
                <a:latin typeface="Courier New"/>
                <a:cs typeface="Courier New"/>
              </a:rPr>
              <a:t>Else return</a:t>
            </a:r>
            <a:r>
              <a:rPr b="0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b="0" spc="-5" dirty="0">
                <a:solidFill>
                  <a:srgbClr val="000000"/>
                </a:solidFill>
                <a:latin typeface="Courier New"/>
                <a:cs typeface="Courier New"/>
              </a:rPr>
              <a:t>R</a:t>
            </a:r>
          </a:p>
        </p:txBody>
      </p:sp>
      <p:sp>
        <p:nvSpPr>
          <p:cNvPr id="4" name="object 4"/>
          <p:cNvSpPr/>
          <p:nvPr/>
        </p:nvSpPr>
        <p:spPr>
          <a:xfrm>
            <a:off x="9915132" y="2048628"/>
            <a:ext cx="9770927" cy="62802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022114" y="2253786"/>
            <a:ext cx="40671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5" dirty="0">
                <a:solidFill>
                  <a:srgbClr val="C00000"/>
                </a:solidFill>
                <a:latin typeface="宋体"/>
                <a:cs typeface="宋体"/>
              </a:rPr>
              <a:t>算法</a:t>
            </a:r>
            <a:r>
              <a:rPr sz="2950" spc="-690" dirty="0">
                <a:solidFill>
                  <a:srgbClr val="C00000"/>
                </a:solidFill>
                <a:latin typeface="宋体"/>
                <a:cs typeface="宋体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BstSearch2</a:t>
            </a:r>
            <a:r>
              <a:rPr sz="2950" b="1" spc="-980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Arial"/>
                <a:cs typeface="Arial"/>
              </a:rPr>
              <a:t>(R,k)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2114" y="2706756"/>
            <a:ext cx="9123045" cy="544957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650" b="1" spc="-10" dirty="0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sz="2650" b="1" spc="-15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2650" b="1" spc="-15" dirty="0">
                <a:solidFill>
                  <a:srgbClr val="00AF50"/>
                </a:solidFill>
                <a:latin typeface="宋体"/>
                <a:cs typeface="宋体"/>
              </a:rPr>
              <a:t>二叉搜索树上搜索算法的迭代实</a:t>
            </a:r>
            <a:r>
              <a:rPr sz="2650" b="1" spc="-20" dirty="0">
                <a:solidFill>
                  <a:srgbClr val="00AF50"/>
                </a:solidFill>
                <a:latin typeface="宋体"/>
                <a:cs typeface="宋体"/>
              </a:rPr>
              <a:t>现</a:t>
            </a:r>
            <a:endParaRPr sz="26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2650" b="1" spc="-10" dirty="0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sz="2650" b="1" spc="-15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2650" b="1" spc="-15" dirty="0">
                <a:solidFill>
                  <a:srgbClr val="00AF50"/>
                </a:solidFill>
                <a:latin typeface="宋体"/>
                <a:cs typeface="宋体"/>
              </a:rPr>
              <a:t>输入：以</a:t>
            </a:r>
            <a:r>
              <a:rPr sz="2650" b="1" spc="-10" dirty="0">
                <a:solidFill>
                  <a:srgbClr val="00AF50"/>
                </a:solidFill>
                <a:latin typeface="Courier New"/>
                <a:cs typeface="Courier New"/>
              </a:rPr>
              <a:t>R</a:t>
            </a:r>
            <a:r>
              <a:rPr sz="2650" b="1" spc="-15" dirty="0">
                <a:solidFill>
                  <a:srgbClr val="00AF50"/>
                </a:solidFill>
                <a:latin typeface="宋体"/>
                <a:cs typeface="宋体"/>
              </a:rPr>
              <a:t>为根的二叉搜索树，待搜索值</a:t>
            </a:r>
            <a:r>
              <a:rPr sz="2650" b="1" spc="-5" dirty="0">
                <a:solidFill>
                  <a:srgbClr val="00AF50"/>
                </a:solidFill>
                <a:latin typeface="Courier New"/>
                <a:cs typeface="Courier New"/>
              </a:rPr>
              <a:t>k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50" b="1" spc="-10" dirty="0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sz="2650" b="1" spc="-30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2650" b="1" spc="-15" dirty="0">
                <a:solidFill>
                  <a:srgbClr val="00AF50"/>
                </a:solidFill>
                <a:latin typeface="宋体"/>
                <a:cs typeface="宋体"/>
              </a:rPr>
              <a:t>输出：搜索成功时，返回</a:t>
            </a:r>
            <a:r>
              <a:rPr sz="2650" b="1" spc="-10" dirty="0">
                <a:solidFill>
                  <a:srgbClr val="00AF50"/>
                </a:solidFill>
                <a:latin typeface="Courier New"/>
                <a:cs typeface="Courier New"/>
              </a:rPr>
              <a:t>k</a:t>
            </a:r>
            <a:r>
              <a:rPr sz="2650" b="1" spc="-15" dirty="0">
                <a:solidFill>
                  <a:srgbClr val="00AF50"/>
                </a:solidFill>
                <a:latin typeface="宋体"/>
                <a:cs typeface="宋体"/>
              </a:rPr>
              <a:t>在树中的位置，否则返回空</a:t>
            </a:r>
            <a:r>
              <a:rPr sz="2650" b="1" spc="-20" dirty="0">
                <a:solidFill>
                  <a:srgbClr val="00AF50"/>
                </a:solidFill>
                <a:latin typeface="宋体"/>
                <a:cs typeface="宋体"/>
              </a:rPr>
              <a:t>值</a:t>
            </a:r>
            <a:endParaRPr sz="26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650" spc="-10" dirty="0">
                <a:latin typeface="Courier New"/>
                <a:cs typeface="Courier New"/>
              </a:rPr>
              <a:t>tmp </a:t>
            </a:r>
            <a:r>
              <a:rPr sz="2650" spc="-5" dirty="0">
                <a:latin typeface="Courier New"/>
                <a:cs typeface="Courier New"/>
              </a:rPr>
              <a:t>←</a:t>
            </a:r>
            <a:r>
              <a:rPr sz="2650" spc="-15" dirty="0">
                <a:latin typeface="Courier New"/>
                <a:cs typeface="Courier New"/>
              </a:rPr>
              <a:t> </a:t>
            </a:r>
            <a:r>
              <a:rPr sz="2650" spc="-5" dirty="0">
                <a:latin typeface="Courier New"/>
                <a:cs typeface="Courier New"/>
              </a:rPr>
              <a:t>R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50" spc="-10" dirty="0">
                <a:latin typeface="Courier New"/>
                <a:cs typeface="Courier New"/>
              </a:rPr>
              <a:t>while tmp </a:t>
            </a:r>
            <a:r>
              <a:rPr sz="2650" spc="-5" dirty="0">
                <a:latin typeface="Courier New"/>
                <a:cs typeface="Courier New"/>
              </a:rPr>
              <a:t>≠ </a:t>
            </a:r>
            <a:r>
              <a:rPr sz="2650" spc="-10" dirty="0">
                <a:latin typeface="Courier New"/>
                <a:cs typeface="Courier New"/>
              </a:rPr>
              <a:t>Null</a:t>
            </a:r>
            <a:r>
              <a:rPr sz="2650" spc="-25" dirty="0">
                <a:latin typeface="Courier New"/>
                <a:cs typeface="Courier New"/>
              </a:rPr>
              <a:t> </a:t>
            </a:r>
            <a:r>
              <a:rPr sz="2650" spc="-10" dirty="0">
                <a:latin typeface="Courier New"/>
                <a:cs typeface="Courier New"/>
              </a:rPr>
              <a:t>do</a:t>
            </a:r>
            <a:endParaRPr sz="26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660"/>
              </a:spcBef>
            </a:pPr>
            <a:r>
              <a:rPr sz="2650" spc="-10" dirty="0">
                <a:latin typeface="Courier New"/>
                <a:cs typeface="Courier New"/>
              </a:rPr>
              <a:t>if tmp.data </a:t>
            </a:r>
            <a:r>
              <a:rPr sz="2650" spc="-5" dirty="0">
                <a:latin typeface="Courier New"/>
                <a:cs typeface="Courier New"/>
              </a:rPr>
              <a:t>= k </a:t>
            </a:r>
            <a:r>
              <a:rPr sz="2650" spc="-10" dirty="0">
                <a:latin typeface="Courier New"/>
                <a:cs typeface="Courier New"/>
              </a:rPr>
              <a:t>return</a:t>
            </a:r>
            <a:r>
              <a:rPr sz="2650" spc="-40" dirty="0">
                <a:latin typeface="Courier New"/>
                <a:cs typeface="Courier New"/>
              </a:rPr>
              <a:t> </a:t>
            </a:r>
            <a:r>
              <a:rPr sz="2650" spc="-10" dirty="0">
                <a:latin typeface="Courier New"/>
                <a:cs typeface="Courier New"/>
              </a:rPr>
              <a:t>tmp</a:t>
            </a:r>
            <a:endParaRPr sz="26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570"/>
              </a:spcBef>
              <a:tabLst>
                <a:tab pos="5289550" algn="l"/>
              </a:tabLst>
            </a:pPr>
            <a:r>
              <a:rPr sz="2650" spc="-10" dirty="0">
                <a:latin typeface="Courier New"/>
                <a:cs typeface="Courier New"/>
              </a:rPr>
              <a:t>else if tmp.data</a:t>
            </a:r>
            <a:r>
              <a:rPr sz="2650" dirty="0">
                <a:latin typeface="Courier New"/>
                <a:cs typeface="Courier New"/>
              </a:rPr>
              <a:t> </a:t>
            </a:r>
            <a:r>
              <a:rPr sz="2650" spc="-5" dirty="0">
                <a:latin typeface="Courier New"/>
                <a:cs typeface="Courier New"/>
              </a:rPr>
              <a:t>&gt; k	</a:t>
            </a:r>
            <a:r>
              <a:rPr sz="2650" b="1" spc="-10" dirty="0">
                <a:latin typeface="Courier New"/>
                <a:cs typeface="Courier New"/>
              </a:rPr>
              <a:t>tmp </a:t>
            </a:r>
            <a:r>
              <a:rPr sz="2650" b="1" spc="-5" dirty="0">
                <a:latin typeface="Courier New"/>
                <a:cs typeface="Courier New"/>
              </a:rPr>
              <a:t>←</a:t>
            </a:r>
            <a:r>
              <a:rPr sz="2650" b="1" spc="-90" dirty="0">
                <a:latin typeface="Courier New"/>
                <a:cs typeface="Courier New"/>
              </a:rPr>
              <a:t> </a:t>
            </a:r>
            <a:r>
              <a:rPr sz="2650" b="1" spc="-10" dirty="0">
                <a:latin typeface="Courier New"/>
                <a:cs typeface="Courier New"/>
              </a:rPr>
              <a:t>tmp.leftChild</a:t>
            </a:r>
            <a:endParaRPr sz="26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570"/>
              </a:spcBef>
              <a:tabLst>
                <a:tab pos="2273935" algn="l"/>
              </a:tabLst>
            </a:pPr>
            <a:r>
              <a:rPr sz="2650" spc="-10" dirty="0">
                <a:latin typeface="Courier New"/>
                <a:cs typeface="Courier New"/>
              </a:rPr>
              <a:t>else	</a:t>
            </a:r>
            <a:r>
              <a:rPr sz="2650" b="1" spc="-10" dirty="0">
                <a:latin typeface="Courier New"/>
                <a:cs typeface="Courier New"/>
              </a:rPr>
              <a:t>tmp </a:t>
            </a:r>
            <a:r>
              <a:rPr sz="2650" b="1" spc="-5" dirty="0">
                <a:latin typeface="Courier New"/>
                <a:cs typeface="Courier New"/>
              </a:rPr>
              <a:t>←</a:t>
            </a:r>
            <a:r>
              <a:rPr sz="2650" b="1" spc="-25" dirty="0">
                <a:latin typeface="Courier New"/>
                <a:cs typeface="Courier New"/>
              </a:rPr>
              <a:t> </a:t>
            </a:r>
            <a:r>
              <a:rPr sz="2650" b="1" spc="-10" dirty="0">
                <a:latin typeface="Courier New"/>
                <a:cs typeface="Courier New"/>
              </a:rPr>
              <a:t>tmp.rightChild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2650" spc="-10" dirty="0">
                <a:latin typeface="Courier New"/>
                <a:cs typeface="Courier New"/>
              </a:rPr>
              <a:t>return</a:t>
            </a:r>
            <a:r>
              <a:rPr sz="2650" spc="-15" dirty="0">
                <a:latin typeface="Courier New"/>
                <a:cs typeface="Courier New"/>
              </a:rPr>
              <a:t> </a:t>
            </a:r>
            <a:r>
              <a:rPr sz="2650" spc="-10" dirty="0">
                <a:latin typeface="Courier New"/>
                <a:cs typeface="Courier New"/>
              </a:rPr>
              <a:t>Null</a:t>
            </a:r>
            <a:endParaRPr sz="2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03847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减可变规模算法——拈游</a:t>
            </a:r>
            <a:r>
              <a:rPr sz="6600" dirty="0">
                <a:latin typeface="微软雅黑"/>
                <a:cs typeface="微软雅黑"/>
              </a:rPr>
              <a:t>戏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39275" y="2535964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66997" y="2429444"/>
            <a:ext cx="3522699" cy="624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2548" y="3933105"/>
            <a:ext cx="207951" cy="207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3961" y="3727666"/>
            <a:ext cx="1779296" cy="6148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25066" y="3932801"/>
            <a:ext cx="340942" cy="336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1052" y="3733750"/>
            <a:ext cx="1779841" cy="6137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42548" y="4950875"/>
            <a:ext cx="207951" cy="207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2799" y="4739918"/>
            <a:ext cx="7585674" cy="624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62637" y="4837653"/>
            <a:ext cx="287928" cy="4494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89776" y="4749310"/>
            <a:ext cx="2336127" cy="6164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70349" y="4950571"/>
            <a:ext cx="495545" cy="3365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81304" y="4751520"/>
            <a:ext cx="1779841" cy="6137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2548" y="5968645"/>
            <a:ext cx="207951" cy="207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7270" y="5763217"/>
            <a:ext cx="11658032" cy="6203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42548" y="6986415"/>
            <a:ext cx="207951" cy="207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5626" y="6777112"/>
            <a:ext cx="16152942" cy="6253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85317" y="7802066"/>
            <a:ext cx="7299086" cy="6170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73785"/>
            <a:ext cx="20104099" cy="1113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03847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减可变规模算法——拈游</a:t>
            </a:r>
            <a:r>
              <a:rPr sz="6600" dirty="0">
                <a:latin typeface="微软雅黑"/>
                <a:cs typeface="微软雅黑"/>
              </a:rPr>
              <a:t>戏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5329" y="2117004"/>
            <a:ext cx="6264910" cy="3282315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310515" indent="-298450">
              <a:lnSpc>
                <a:spcPct val="100000"/>
              </a:lnSpc>
              <a:spcBef>
                <a:spcPts val="1170"/>
              </a:spcBef>
              <a:buClr>
                <a:srgbClr val="0AD0D9"/>
              </a:buClr>
              <a:buSzPct val="92134"/>
              <a:buFont typeface="Wingdings 2"/>
              <a:buChar char=""/>
              <a:tabLst>
                <a:tab pos="311150" algn="l"/>
              </a:tabLst>
            </a:pPr>
            <a:r>
              <a:rPr sz="4450" b="1" spc="-5" dirty="0">
                <a:latin typeface="微软雅黑"/>
                <a:cs typeface="微软雅黑"/>
              </a:rPr>
              <a:t>n=0：</a:t>
            </a:r>
            <a:r>
              <a:rPr sz="4450" b="1" dirty="0">
                <a:latin typeface="微软雅黑"/>
                <a:cs typeface="微软雅黑"/>
              </a:rPr>
              <a:t>必输</a:t>
            </a:r>
            <a:endParaRPr sz="4450">
              <a:latin typeface="微软雅黑"/>
              <a:cs typeface="微软雅黑"/>
            </a:endParaRPr>
          </a:p>
          <a:p>
            <a:pPr marL="310515" indent="-298450">
              <a:lnSpc>
                <a:spcPct val="100000"/>
              </a:lnSpc>
              <a:spcBef>
                <a:spcPts val="1070"/>
              </a:spcBef>
              <a:buClr>
                <a:srgbClr val="0AD0D9"/>
              </a:buClr>
              <a:buSzPct val="92134"/>
              <a:buFont typeface="Wingdings 2"/>
              <a:buChar char=""/>
              <a:tabLst>
                <a:tab pos="311150" algn="l"/>
              </a:tabLst>
            </a:pPr>
            <a:r>
              <a:rPr sz="4450" b="1" spc="-5" dirty="0">
                <a:latin typeface="微软雅黑"/>
                <a:cs typeface="微软雅黑"/>
              </a:rPr>
              <a:t>1≤</a:t>
            </a:r>
            <a:r>
              <a:rPr sz="4450" b="1" dirty="0">
                <a:latin typeface="微软雅黑"/>
                <a:cs typeface="微软雅黑"/>
              </a:rPr>
              <a:t>n</a:t>
            </a:r>
            <a:r>
              <a:rPr sz="4450" b="1" spc="-5" dirty="0">
                <a:latin typeface="微软雅黑"/>
                <a:cs typeface="微软雅黑"/>
              </a:rPr>
              <a:t>≤m</a:t>
            </a:r>
            <a:r>
              <a:rPr sz="4450" b="1" dirty="0">
                <a:latin typeface="微软雅黑"/>
                <a:cs typeface="微软雅黑"/>
              </a:rPr>
              <a:t>：必赢</a:t>
            </a:r>
            <a:endParaRPr sz="4450">
              <a:latin typeface="微软雅黑"/>
              <a:cs typeface="微软雅黑"/>
            </a:endParaRPr>
          </a:p>
          <a:p>
            <a:pPr marL="310515" indent="-298450">
              <a:lnSpc>
                <a:spcPct val="100000"/>
              </a:lnSpc>
              <a:spcBef>
                <a:spcPts val="1070"/>
              </a:spcBef>
              <a:buClr>
                <a:srgbClr val="0AD0D9"/>
              </a:buClr>
              <a:buSzPct val="92134"/>
              <a:buFont typeface="Wingdings 2"/>
              <a:buChar char=""/>
              <a:tabLst>
                <a:tab pos="311150" algn="l"/>
              </a:tabLst>
            </a:pPr>
            <a:r>
              <a:rPr sz="4450" b="1" dirty="0">
                <a:latin typeface="微软雅黑"/>
                <a:cs typeface="微软雅黑"/>
              </a:rPr>
              <a:t>n</a:t>
            </a:r>
            <a:r>
              <a:rPr sz="4450" b="1" spc="-5" dirty="0">
                <a:latin typeface="微软雅黑"/>
                <a:cs typeface="微软雅黑"/>
              </a:rPr>
              <a:t>=m+1</a:t>
            </a:r>
            <a:r>
              <a:rPr sz="4450" b="1" dirty="0">
                <a:latin typeface="微软雅黑"/>
                <a:cs typeface="微软雅黑"/>
              </a:rPr>
              <a:t>：必输</a:t>
            </a:r>
            <a:endParaRPr sz="4450">
              <a:latin typeface="微软雅黑"/>
              <a:cs typeface="微软雅黑"/>
            </a:endParaRPr>
          </a:p>
          <a:p>
            <a:pPr marL="310515" indent="-298450">
              <a:lnSpc>
                <a:spcPct val="100000"/>
              </a:lnSpc>
              <a:spcBef>
                <a:spcPts val="1070"/>
              </a:spcBef>
              <a:buClr>
                <a:srgbClr val="0AD0D9"/>
              </a:buClr>
              <a:buSzPct val="92134"/>
              <a:buFont typeface="Wingdings 2"/>
              <a:buChar char=""/>
              <a:tabLst>
                <a:tab pos="311150" algn="l"/>
              </a:tabLst>
            </a:pPr>
            <a:r>
              <a:rPr sz="4450" b="1" spc="-5" dirty="0">
                <a:latin typeface="微软雅黑"/>
                <a:cs typeface="微软雅黑"/>
              </a:rPr>
              <a:t>m+2≤n≤2m+1：</a:t>
            </a:r>
            <a:r>
              <a:rPr sz="4450" b="1" dirty="0">
                <a:latin typeface="微软雅黑"/>
                <a:cs typeface="微软雅黑"/>
              </a:rPr>
              <a:t>必赢</a:t>
            </a:r>
            <a:endParaRPr sz="445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0984" y="2085339"/>
            <a:ext cx="9136380" cy="3437890"/>
          </a:xfrm>
          <a:custGeom>
            <a:avLst/>
            <a:gdLst/>
            <a:ahLst/>
            <a:cxnLst/>
            <a:rect l="l" t="t" r="r" b="b"/>
            <a:pathLst>
              <a:path w="9136380" h="3437890">
                <a:moveTo>
                  <a:pt x="9136182" y="3437497"/>
                </a:moveTo>
                <a:lnTo>
                  <a:pt x="0" y="3437497"/>
                </a:lnTo>
                <a:lnTo>
                  <a:pt x="0" y="0"/>
                </a:lnTo>
                <a:lnTo>
                  <a:pt x="9136182" y="0"/>
                </a:lnTo>
                <a:lnTo>
                  <a:pt x="9136182" y="15706"/>
                </a:lnTo>
                <a:lnTo>
                  <a:pt x="31412" y="15706"/>
                </a:lnTo>
                <a:lnTo>
                  <a:pt x="15706" y="31412"/>
                </a:lnTo>
                <a:lnTo>
                  <a:pt x="31412" y="31412"/>
                </a:lnTo>
                <a:lnTo>
                  <a:pt x="31412" y="3406084"/>
                </a:lnTo>
                <a:lnTo>
                  <a:pt x="15706" y="3406084"/>
                </a:lnTo>
                <a:lnTo>
                  <a:pt x="31412" y="3421791"/>
                </a:lnTo>
                <a:lnTo>
                  <a:pt x="9136182" y="3421791"/>
                </a:lnTo>
                <a:lnTo>
                  <a:pt x="9136182" y="3437497"/>
                </a:lnTo>
                <a:close/>
              </a:path>
              <a:path w="9136380" h="3437890">
                <a:moveTo>
                  <a:pt x="31412" y="31412"/>
                </a:moveTo>
                <a:lnTo>
                  <a:pt x="15706" y="31412"/>
                </a:lnTo>
                <a:lnTo>
                  <a:pt x="31412" y="15706"/>
                </a:lnTo>
                <a:lnTo>
                  <a:pt x="31412" y="31412"/>
                </a:lnTo>
                <a:close/>
              </a:path>
              <a:path w="9136380" h="3437890">
                <a:moveTo>
                  <a:pt x="9104769" y="31412"/>
                </a:moveTo>
                <a:lnTo>
                  <a:pt x="31412" y="31412"/>
                </a:lnTo>
                <a:lnTo>
                  <a:pt x="31412" y="15706"/>
                </a:lnTo>
                <a:lnTo>
                  <a:pt x="9104769" y="15706"/>
                </a:lnTo>
                <a:lnTo>
                  <a:pt x="9104769" y="31412"/>
                </a:lnTo>
                <a:close/>
              </a:path>
              <a:path w="9136380" h="3437890">
                <a:moveTo>
                  <a:pt x="9104769" y="3421791"/>
                </a:moveTo>
                <a:lnTo>
                  <a:pt x="9104769" y="15706"/>
                </a:lnTo>
                <a:lnTo>
                  <a:pt x="9120476" y="31412"/>
                </a:lnTo>
                <a:lnTo>
                  <a:pt x="9136182" y="31412"/>
                </a:lnTo>
                <a:lnTo>
                  <a:pt x="9136182" y="3406084"/>
                </a:lnTo>
                <a:lnTo>
                  <a:pt x="9120476" y="3406084"/>
                </a:lnTo>
                <a:lnTo>
                  <a:pt x="9104769" y="3421791"/>
                </a:lnTo>
                <a:close/>
              </a:path>
              <a:path w="9136380" h="3437890">
                <a:moveTo>
                  <a:pt x="9136182" y="31412"/>
                </a:moveTo>
                <a:lnTo>
                  <a:pt x="9120476" y="31412"/>
                </a:lnTo>
                <a:lnTo>
                  <a:pt x="9104769" y="15706"/>
                </a:lnTo>
                <a:lnTo>
                  <a:pt x="9136182" y="15706"/>
                </a:lnTo>
                <a:lnTo>
                  <a:pt x="9136182" y="31412"/>
                </a:lnTo>
                <a:close/>
              </a:path>
              <a:path w="9136380" h="3437890">
                <a:moveTo>
                  <a:pt x="31412" y="3421791"/>
                </a:moveTo>
                <a:lnTo>
                  <a:pt x="15706" y="3406084"/>
                </a:lnTo>
                <a:lnTo>
                  <a:pt x="31412" y="3406084"/>
                </a:lnTo>
                <a:lnTo>
                  <a:pt x="31412" y="3421791"/>
                </a:lnTo>
                <a:close/>
              </a:path>
              <a:path w="9136380" h="3437890">
                <a:moveTo>
                  <a:pt x="9104769" y="3421791"/>
                </a:moveTo>
                <a:lnTo>
                  <a:pt x="31412" y="3421791"/>
                </a:lnTo>
                <a:lnTo>
                  <a:pt x="31412" y="3406084"/>
                </a:lnTo>
                <a:lnTo>
                  <a:pt x="9104769" y="3406084"/>
                </a:lnTo>
                <a:lnTo>
                  <a:pt x="9104769" y="3421791"/>
                </a:lnTo>
                <a:close/>
              </a:path>
              <a:path w="9136380" h="3437890">
                <a:moveTo>
                  <a:pt x="9136182" y="3421791"/>
                </a:moveTo>
                <a:lnTo>
                  <a:pt x="9104769" y="3421791"/>
                </a:lnTo>
                <a:lnTo>
                  <a:pt x="9120476" y="3406084"/>
                </a:lnTo>
                <a:lnTo>
                  <a:pt x="9136182" y="3406084"/>
                </a:lnTo>
                <a:lnTo>
                  <a:pt x="9136182" y="3421791"/>
                </a:lnTo>
                <a:close/>
              </a:path>
            </a:pathLst>
          </a:custGeom>
          <a:solidFill>
            <a:srgbClr val="85DF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49381" y="2189390"/>
            <a:ext cx="8511540" cy="314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4450" b="1" dirty="0">
                <a:latin typeface="微软雅黑"/>
                <a:cs typeface="微软雅黑"/>
              </a:rPr>
              <a:t>得到一个可以由数学归纳法严格 证明的模式：当且仅当n不是</a:t>
            </a:r>
            <a:r>
              <a:rPr sz="4450" b="1" spc="-5" dirty="0">
                <a:latin typeface="微软雅黑"/>
                <a:cs typeface="微软雅黑"/>
              </a:rPr>
              <a:t>m+</a:t>
            </a:r>
            <a:r>
              <a:rPr sz="4450" b="1" dirty="0">
                <a:latin typeface="微软雅黑"/>
                <a:cs typeface="微软雅黑"/>
              </a:rPr>
              <a:t>1 的倍数的时候，n个棋子的实例是 个胜局。</a:t>
            </a:r>
            <a:endParaRPr sz="44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12617" y="5955839"/>
            <a:ext cx="4946865" cy="465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6986" y="6129918"/>
            <a:ext cx="10580370" cy="2163445"/>
          </a:xfrm>
          <a:custGeom>
            <a:avLst/>
            <a:gdLst/>
            <a:ahLst/>
            <a:cxnLst/>
            <a:rect l="l" t="t" r="r" b="b"/>
            <a:pathLst>
              <a:path w="10580369" h="2163445">
                <a:moveTo>
                  <a:pt x="10580180" y="2162960"/>
                </a:moveTo>
                <a:lnTo>
                  <a:pt x="0" y="2162960"/>
                </a:lnTo>
                <a:lnTo>
                  <a:pt x="0" y="0"/>
                </a:lnTo>
                <a:lnTo>
                  <a:pt x="10580180" y="0"/>
                </a:lnTo>
                <a:lnTo>
                  <a:pt x="10580180" y="15706"/>
                </a:lnTo>
                <a:lnTo>
                  <a:pt x="31412" y="15706"/>
                </a:lnTo>
                <a:lnTo>
                  <a:pt x="15706" y="31412"/>
                </a:lnTo>
                <a:lnTo>
                  <a:pt x="31412" y="31412"/>
                </a:lnTo>
                <a:lnTo>
                  <a:pt x="31412" y="2131547"/>
                </a:lnTo>
                <a:lnTo>
                  <a:pt x="15706" y="2131547"/>
                </a:lnTo>
                <a:lnTo>
                  <a:pt x="31412" y="2147253"/>
                </a:lnTo>
                <a:lnTo>
                  <a:pt x="10580180" y="2147253"/>
                </a:lnTo>
                <a:lnTo>
                  <a:pt x="10580180" y="2162960"/>
                </a:lnTo>
                <a:close/>
              </a:path>
              <a:path w="10580369" h="2163445">
                <a:moveTo>
                  <a:pt x="31412" y="31412"/>
                </a:moveTo>
                <a:lnTo>
                  <a:pt x="15706" y="31412"/>
                </a:lnTo>
                <a:lnTo>
                  <a:pt x="31412" y="15706"/>
                </a:lnTo>
                <a:lnTo>
                  <a:pt x="31412" y="31412"/>
                </a:lnTo>
                <a:close/>
              </a:path>
              <a:path w="10580369" h="2163445">
                <a:moveTo>
                  <a:pt x="10548767" y="31412"/>
                </a:moveTo>
                <a:lnTo>
                  <a:pt x="31412" y="31412"/>
                </a:lnTo>
                <a:lnTo>
                  <a:pt x="31412" y="15706"/>
                </a:lnTo>
                <a:lnTo>
                  <a:pt x="10548767" y="15706"/>
                </a:lnTo>
                <a:lnTo>
                  <a:pt x="10548767" y="31412"/>
                </a:lnTo>
                <a:close/>
              </a:path>
              <a:path w="10580369" h="2163445">
                <a:moveTo>
                  <a:pt x="10548767" y="2147253"/>
                </a:moveTo>
                <a:lnTo>
                  <a:pt x="10548767" y="15706"/>
                </a:lnTo>
                <a:lnTo>
                  <a:pt x="10564474" y="31412"/>
                </a:lnTo>
                <a:lnTo>
                  <a:pt x="10580180" y="31412"/>
                </a:lnTo>
                <a:lnTo>
                  <a:pt x="10580180" y="2131547"/>
                </a:lnTo>
                <a:lnTo>
                  <a:pt x="10564474" y="2131547"/>
                </a:lnTo>
                <a:lnTo>
                  <a:pt x="10548767" y="2147253"/>
                </a:lnTo>
                <a:close/>
              </a:path>
              <a:path w="10580369" h="2163445">
                <a:moveTo>
                  <a:pt x="10580180" y="31412"/>
                </a:moveTo>
                <a:lnTo>
                  <a:pt x="10564474" y="31412"/>
                </a:lnTo>
                <a:lnTo>
                  <a:pt x="10548767" y="15706"/>
                </a:lnTo>
                <a:lnTo>
                  <a:pt x="10580180" y="15706"/>
                </a:lnTo>
                <a:lnTo>
                  <a:pt x="10580180" y="31412"/>
                </a:lnTo>
                <a:close/>
              </a:path>
              <a:path w="10580369" h="2163445">
                <a:moveTo>
                  <a:pt x="31412" y="2147253"/>
                </a:moveTo>
                <a:lnTo>
                  <a:pt x="15706" y="2131547"/>
                </a:lnTo>
                <a:lnTo>
                  <a:pt x="31412" y="2131547"/>
                </a:lnTo>
                <a:lnTo>
                  <a:pt x="31412" y="2147253"/>
                </a:lnTo>
                <a:close/>
              </a:path>
              <a:path w="10580369" h="2163445">
                <a:moveTo>
                  <a:pt x="10548767" y="2147253"/>
                </a:moveTo>
                <a:lnTo>
                  <a:pt x="31412" y="2147253"/>
                </a:lnTo>
                <a:lnTo>
                  <a:pt x="31412" y="2131547"/>
                </a:lnTo>
                <a:lnTo>
                  <a:pt x="10548767" y="2131547"/>
                </a:lnTo>
                <a:lnTo>
                  <a:pt x="10548767" y="2147253"/>
                </a:lnTo>
                <a:close/>
              </a:path>
              <a:path w="10580369" h="2163445">
                <a:moveTo>
                  <a:pt x="10580180" y="2147253"/>
                </a:moveTo>
                <a:lnTo>
                  <a:pt x="10548767" y="2147253"/>
                </a:lnTo>
                <a:lnTo>
                  <a:pt x="10564474" y="2131547"/>
                </a:lnTo>
                <a:lnTo>
                  <a:pt x="10580180" y="2131547"/>
                </a:lnTo>
                <a:lnTo>
                  <a:pt x="10580180" y="214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5192" y="9389766"/>
            <a:ext cx="11162030" cy="793115"/>
          </a:xfrm>
          <a:custGeom>
            <a:avLst/>
            <a:gdLst/>
            <a:ahLst/>
            <a:cxnLst/>
            <a:rect l="l" t="t" r="r" b="b"/>
            <a:pathLst>
              <a:path w="11162030" h="793115">
                <a:moveTo>
                  <a:pt x="11161974" y="792677"/>
                </a:moveTo>
                <a:lnTo>
                  <a:pt x="0" y="792677"/>
                </a:lnTo>
                <a:lnTo>
                  <a:pt x="0" y="0"/>
                </a:lnTo>
                <a:lnTo>
                  <a:pt x="11161974" y="0"/>
                </a:lnTo>
                <a:lnTo>
                  <a:pt x="11161974" y="15706"/>
                </a:lnTo>
                <a:lnTo>
                  <a:pt x="31412" y="15706"/>
                </a:lnTo>
                <a:lnTo>
                  <a:pt x="15706" y="31412"/>
                </a:lnTo>
                <a:lnTo>
                  <a:pt x="31412" y="31412"/>
                </a:lnTo>
                <a:lnTo>
                  <a:pt x="31412" y="761264"/>
                </a:lnTo>
                <a:lnTo>
                  <a:pt x="15706" y="761264"/>
                </a:lnTo>
                <a:lnTo>
                  <a:pt x="31412" y="776971"/>
                </a:lnTo>
                <a:lnTo>
                  <a:pt x="11161974" y="776971"/>
                </a:lnTo>
                <a:lnTo>
                  <a:pt x="11161974" y="792677"/>
                </a:lnTo>
                <a:close/>
              </a:path>
              <a:path w="11162030" h="793115">
                <a:moveTo>
                  <a:pt x="31412" y="31412"/>
                </a:moveTo>
                <a:lnTo>
                  <a:pt x="15706" y="31412"/>
                </a:lnTo>
                <a:lnTo>
                  <a:pt x="31412" y="15706"/>
                </a:lnTo>
                <a:lnTo>
                  <a:pt x="31412" y="31412"/>
                </a:lnTo>
                <a:close/>
              </a:path>
              <a:path w="11162030" h="793115">
                <a:moveTo>
                  <a:pt x="11130561" y="31412"/>
                </a:moveTo>
                <a:lnTo>
                  <a:pt x="31412" y="31412"/>
                </a:lnTo>
                <a:lnTo>
                  <a:pt x="31412" y="15706"/>
                </a:lnTo>
                <a:lnTo>
                  <a:pt x="11130561" y="15706"/>
                </a:lnTo>
                <a:lnTo>
                  <a:pt x="11130561" y="31412"/>
                </a:lnTo>
                <a:close/>
              </a:path>
              <a:path w="11162030" h="793115">
                <a:moveTo>
                  <a:pt x="11130561" y="776971"/>
                </a:moveTo>
                <a:lnTo>
                  <a:pt x="11130561" y="15706"/>
                </a:lnTo>
                <a:lnTo>
                  <a:pt x="11146267" y="31412"/>
                </a:lnTo>
                <a:lnTo>
                  <a:pt x="11161974" y="31412"/>
                </a:lnTo>
                <a:lnTo>
                  <a:pt x="11161974" y="761264"/>
                </a:lnTo>
                <a:lnTo>
                  <a:pt x="11146267" y="761264"/>
                </a:lnTo>
                <a:lnTo>
                  <a:pt x="11130561" y="776971"/>
                </a:lnTo>
                <a:close/>
              </a:path>
              <a:path w="11162030" h="793115">
                <a:moveTo>
                  <a:pt x="11161974" y="31412"/>
                </a:moveTo>
                <a:lnTo>
                  <a:pt x="11146267" y="31412"/>
                </a:lnTo>
                <a:lnTo>
                  <a:pt x="11130561" y="15706"/>
                </a:lnTo>
                <a:lnTo>
                  <a:pt x="11161974" y="15706"/>
                </a:lnTo>
                <a:lnTo>
                  <a:pt x="11161974" y="31412"/>
                </a:lnTo>
                <a:close/>
              </a:path>
              <a:path w="11162030" h="793115">
                <a:moveTo>
                  <a:pt x="31412" y="776971"/>
                </a:moveTo>
                <a:lnTo>
                  <a:pt x="15706" y="761264"/>
                </a:lnTo>
                <a:lnTo>
                  <a:pt x="31412" y="761264"/>
                </a:lnTo>
                <a:lnTo>
                  <a:pt x="31412" y="776971"/>
                </a:lnTo>
                <a:close/>
              </a:path>
              <a:path w="11162030" h="793115">
                <a:moveTo>
                  <a:pt x="11130561" y="776971"/>
                </a:moveTo>
                <a:lnTo>
                  <a:pt x="31412" y="776971"/>
                </a:lnTo>
                <a:lnTo>
                  <a:pt x="31412" y="761264"/>
                </a:lnTo>
                <a:lnTo>
                  <a:pt x="11130561" y="761264"/>
                </a:lnTo>
                <a:lnTo>
                  <a:pt x="11130561" y="776971"/>
                </a:lnTo>
                <a:close/>
              </a:path>
              <a:path w="11162030" h="793115">
                <a:moveTo>
                  <a:pt x="11161974" y="776971"/>
                </a:moveTo>
                <a:lnTo>
                  <a:pt x="11130561" y="776971"/>
                </a:lnTo>
                <a:lnTo>
                  <a:pt x="11146267" y="761264"/>
                </a:lnTo>
                <a:lnTo>
                  <a:pt x="11161974" y="761264"/>
                </a:lnTo>
                <a:lnTo>
                  <a:pt x="11161974" y="776971"/>
                </a:lnTo>
                <a:close/>
              </a:path>
            </a:pathLst>
          </a:custGeom>
          <a:solidFill>
            <a:srgbClr val="DBF5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23589" y="6155960"/>
            <a:ext cx="11005185" cy="3964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360" marR="5080" algn="just">
              <a:lnSpc>
                <a:spcPct val="100000"/>
              </a:lnSpc>
              <a:spcBef>
                <a:spcPts val="100"/>
              </a:spcBef>
            </a:pPr>
            <a:r>
              <a:rPr sz="4450" b="1" spc="130" dirty="0">
                <a:latin typeface="微软雅黑"/>
                <a:cs typeface="微软雅黑"/>
              </a:rPr>
              <a:t>有13根火柴棍，每次最少</a:t>
            </a:r>
            <a:r>
              <a:rPr sz="4450" b="1" spc="135" dirty="0">
                <a:latin typeface="微软雅黑"/>
                <a:cs typeface="微软雅黑"/>
              </a:rPr>
              <a:t>拿走1根，最</a:t>
            </a:r>
            <a:r>
              <a:rPr sz="4450" b="1" dirty="0">
                <a:latin typeface="微软雅黑"/>
                <a:cs typeface="微软雅黑"/>
              </a:rPr>
              <a:t>多 </a:t>
            </a:r>
            <a:r>
              <a:rPr sz="4450" b="1" spc="200" dirty="0">
                <a:latin typeface="微软雅黑"/>
                <a:cs typeface="微软雅黑"/>
              </a:rPr>
              <a:t>能拿走4根，拿走最后一根火柴的就</a:t>
            </a:r>
            <a:r>
              <a:rPr sz="4450" b="1" spc="204" dirty="0">
                <a:latin typeface="微软雅黑"/>
                <a:cs typeface="微软雅黑"/>
              </a:rPr>
              <a:t>是</a:t>
            </a:r>
            <a:r>
              <a:rPr sz="4450" b="1" dirty="0">
                <a:latin typeface="微软雅黑"/>
                <a:cs typeface="微软雅黑"/>
              </a:rPr>
              <a:t>赢 家。该如何拿走火柴？</a:t>
            </a:r>
            <a:endParaRPr sz="44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5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sz="4450" b="1" dirty="0">
                <a:latin typeface="微软雅黑"/>
                <a:cs typeface="微软雅黑"/>
              </a:rPr>
              <a:t>获胜策略每次拿走n</a:t>
            </a:r>
            <a:r>
              <a:rPr sz="4450" b="1" spc="-15" dirty="0">
                <a:latin typeface="微软雅黑"/>
                <a:cs typeface="微软雅黑"/>
              </a:rPr>
              <a:t> </a:t>
            </a:r>
            <a:r>
              <a:rPr sz="4450" b="1" dirty="0">
                <a:latin typeface="微软雅黑"/>
                <a:cs typeface="微软雅黑"/>
              </a:rPr>
              <a:t>mod</a:t>
            </a:r>
            <a:r>
              <a:rPr sz="4450" b="1" spc="-10" dirty="0">
                <a:latin typeface="微软雅黑"/>
                <a:cs typeface="微软雅黑"/>
              </a:rPr>
              <a:t> </a:t>
            </a:r>
            <a:r>
              <a:rPr sz="4450" b="1" spc="-5" dirty="0">
                <a:latin typeface="微软雅黑"/>
                <a:cs typeface="微软雅黑"/>
              </a:rPr>
              <a:t>(m+1)</a:t>
            </a:r>
            <a:r>
              <a:rPr sz="4450" b="1" dirty="0">
                <a:latin typeface="微软雅黑"/>
                <a:cs typeface="微软雅黑"/>
              </a:rPr>
              <a:t>根火柴棍</a:t>
            </a:r>
            <a:endParaRPr sz="445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03847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减可变规模算法——拈游</a:t>
            </a:r>
            <a:r>
              <a:rPr sz="6600" dirty="0">
                <a:latin typeface="微软雅黑"/>
                <a:cs typeface="微软雅黑"/>
              </a:rPr>
              <a:t>戏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9120" y="2532217"/>
            <a:ext cx="16735425" cy="6674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890" marR="30480" indent="-225425" algn="just">
              <a:lnSpc>
                <a:spcPct val="150100"/>
              </a:lnSpc>
              <a:spcBef>
                <a:spcPts val="95"/>
              </a:spcBef>
              <a:buClr>
                <a:srgbClr val="0AD0D9"/>
              </a:buClr>
              <a:buSzPct val="94382"/>
              <a:buFont typeface="Wingdings 2"/>
              <a:buChar char=""/>
              <a:tabLst>
                <a:tab pos="351790" algn="l"/>
              </a:tabLst>
            </a:pPr>
            <a:r>
              <a:rPr sz="4450" b="1" spc="1025" dirty="0">
                <a:latin typeface="微软雅黑"/>
                <a:cs typeface="微软雅黑"/>
              </a:rPr>
              <a:t>一般来说</a:t>
            </a:r>
            <a:r>
              <a:rPr sz="4450" b="1" dirty="0">
                <a:latin typeface="微软雅黑"/>
                <a:cs typeface="微软雅黑"/>
              </a:rPr>
              <a:t>，</a:t>
            </a:r>
            <a:r>
              <a:rPr sz="4450" b="1" spc="-320" dirty="0">
                <a:latin typeface="微软雅黑"/>
                <a:cs typeface="微软雅黑"/>
              </a:rPr>
              <a:t> </a:t>
            </a:r>
            <a:r>
              <a:rPr sz="4450" b="1" spc="1025" dirty="0">
                <a:latin typeface="微软雅黑"/>
                <a:cs typeface="微软雅黑"/>
              </a:rPr>
              <a:t>拈游戏包含</a:t>
            </a:r>
            <a:r>
              <a:rPr sz="4450" b="1" dirty="0">
                <a:latin typeface="微软雅黑"/>
                <a:cs typeface="微软雅黑"/>
              </a:rPr>
              <a:t>k</a:t>
            </a:r>
            <a:r>
              <a:rPr sz="4450" b="1" spc="-315" dirty="0">
                <a:latin typeface="微软雅黑"/>
                <a:cs typeface="微软雅黑"/>
              </a:rPr>
              <a:t> </a:t>
            </a:r>
            <a:r>
              <a:rPr sz="4450" b="1" spc="1025" dirty="0">
                <a:latin typeface="微软雅黑"/>
                <a:cs typeface="微软雅黑"/>
              </a:rPr>
              <a:t>堆棋子</a:t>
            </a:r>
            <a:r>
              <a:rPr sz="4450" b="1" dirty="0">
                <a:latin typeface="微软雅黑"/>
                <a:cs typeface="微软雅黑"/>
              </a:rPr>
              <a:t>，</a:t>
            </a:r>
            <a:r>
              <a:rPr sz="4450" b="1" spc="-310" dirty="0">
                <a:latin typeface="微软雅黑"/>
                <a:cs typeface="微软雅黑"/>
              </a:rPr>
              <a:t> </a:t>
            </a:r>
            <a:r>
              <a:rPr sz="4450" b="1" spc="1030" dirty="0">
                <a:latin typeface="微软雅黑"/>
                <a:cs typeface="微软雅黑"/>
              </a:rPr>
              <a:t>每堆的棋子数分别</a:t>
            </a:r>
            <a:r>
              <a:rPr sz="4450" b="1" dirty="0">
                <a:latin typeface="微软雅黑"/>
                <a:cs typeface="微软雅黑"/>
              </a:rPr>
              <a:t>是 </a:t>
            </a:r>
            <a:r>
              <a:rPr sz="4450" b="1" spc="150" dirty="0">
                <a:latin typeface="微软雅黑"/>
                <a:cs typeface="微软雅黑"/>
              </a:rPr>
              <a:t>n</a:t>
            </a:r>
            <a:r>
              <a:rPr sz="4350" b="1" spc="225" baseline="-17241" dirty="0">
                <a:latin typeface="微软雅黑"/>
                <a:cs typeface="微软雅黑"/>
              </a:rPr>
              <a:t>1</a:t>
            </a:r>
            <a:r>
              <a:rPr sz="4450" b="1" spc="150" dirty="0">
                <a:latin typeface="微软雅黑"/>
                <a:cs typeface="微软雅黑"/>
              </a:rPr>
              <a:t>,n</a:t>
            </a:r>
            <a:r>
              <a:rPr sz="4350" b="1" spc="225" baseline="-17241" dirty="0">
                <a:latin typeface="微软雅黑"/>
                <a:cs typeface="微软雅黑"/>
              </a:rPr>
              <a:t>2</a:t>
            </a:r>
            <a:r>
              <a:rPr sz="4450" b="1" spc="150" dirty="0">
                <a:latin typeface="微软雅黑"/>
                <a:cs typeface="微软雅黑"/>
              </a:rPr>
              <a:t>,…,n</a:t>
            </a:r>
            <a:r>
              <a:rPr sz="4350" b="1" spc="225" baseline="-17241" dirty="0">
                <a:latin typeface="微软雅黑"/>
                <a:cs typeface="微软雅黑"/>
              </a:rPr>
              <a:t>k</a:t>
            </a:r>
            <a:r>
              <a:rPr sz="4450" b="1" spc="150" dirty="0">
                <a:latin typeface="微软雅黑"/>
                <a:cs typeface="微软雅黑"/>
              </a:rPr>
              <a:t>。每次走的时</a:t>
            </a:r>
            <a:r>
              <a:rPr sz="4450" b="1" spc="155" dirty="0">
                <a:latin typeface="微软雅黑"/>
                <a:cs typeface="微软雅黑"/>
              </a:rPr>
              <a:t>候，玩家可以从任意一堆棋子中拿走</a:t>
            </a:r>
            <a:r>
              <a:rPr sz="4450" b="1" dirty="0">
                <a:latin typeface="微软雅黑"/>
                <a:cs typeface="微软雅黑"/>
              </a:rPr>
              <a:t>任 </a:t>
            </a:r>
            <a:r>
              <a:rPr sz="4450" b="1" spc="120" dirty="0">
                <a:latin typeface="微软雅黑"/>
                <a:cs typeface="微软雅黑"/>
              </a:rPr>
              <a:t>意允许数量的棋子，甚至可以把一堆都拿光</a:t>
            </a:r>
            <a:r>
              <a:rPr sz="4450" b="1" dirty="0">
                <a:latin typeface="微软雅黑"/>
                <a:cs typeface="微软雅黑"/>
              </a:rPr>
              <a:t>。</a:t>
            </a:r>
            <a:endParaRPr sz="4450">
              <a:latin typeface="微软雅黑"/>
              <a:cs typeface="微软雅黑"/>
            </a:endParaRPr>
          </a:p>
          <a:p>
            <a:pPr marL="351155" indent="-313690">
              <a:lnSpc>
                <a:spcPct val="100000"/>
              </a:lnSpc>
              <a:spcBef>
                <a:spcPts val="4810"/>
              </a:spcBef>
              <a:buClr>
                <a:srgbClr val="0AD0D9"/>
              </a:buClr>
              <a:buSzPct val="94382"/>
              <a:buFont typeface="Wingdings 2"/>
              <a:buChar char=""/>
              <a:tabLst>
                <a:tab pos="351790" algn="l"/>
              </a:tabLst>
            </a:pPr>
            <a:r>
              <a:rPr sz="4450" b="1" spc="120" dirty="0">
                <a:latin typeface="微软雅黑"/>
                <a:cs typeface="微软雅黑"/>
              </a:rPr>
              <a:t>游戏的目的还是——成为最后一个还能走的玩家</a:t>
            </a:r>
            <a:r>
              <a:rPr sz="4450" b="1" dirty="0">
                <a:latin typeface="微软雅黑"/>
                <a:cs typeface="微软雅黑"/>
              </a:rPr>
              <a:t>。</a:t>
            </a:r>
            <a:endParaRPr sz="4450">
              <a:latin typeface="微软雅黑"/>
              <a:cs typeface="微软雅黑"/>
            </a:endParaRPr>
          </a:p>
          <a:p>
            <a:pPr marL="262890" marR="30480" indent="-225425">
              <a:lnSpc>
                <a:spcPct val="150100"/>
              </a:lnSpc>
              <a:spcBef>
                <a:spcPts val="2135"/>
              </a:spcBef>
              <a:buClr>
                <a:srgbClr val="0AD0D9"/>
              </a:buClr>
              <a:buSzPct val="94382"/>
              <a:buFont typeface="Wingdings 2"/>
              <a:buChar char=""/>
              <a:tabLst>
                <a:tab pos="351790" algn="l"/>
              </a:tabLst>
            </a:pPr>
            <a:r>
              <a:rPr sz="4450" b="1" spc="145" dirty="0">
                <a:latin typeface="微软雅黑"/>
                <a:cs typeface="微软雅黑"/>
              </a:rPr>
              <a:t>一般形式的拈游戏的解是基于堆中棋子数的</a:t>
            </a:r>
            <a:r>
              <a:rPr sz="4450" b="1" spc="150" dirty="0">
                <a:latin typeface="微软雅黑"/>
                <a:cs typeface="微软雅黑"/>
              </a:rPr>
              <a:t>二进制数按位求和</a:t>
            </a:r>
            <a:r>
              <a:rPr sz="4450" b="1" dirty="0">
                <a:latin typeface="微软雅黑"/>
                <a:cs typeface="微软雅黑"/>
              </a:rPr>
              <a:t>，  </a:t>
            </a:r>
            <a:r>
              <a:rPr sz="4450" b="1" spc="120" dirty="0">
                <a:latin typeface="微软雅黑"/>
                <a:cs typeface="微软雅黑"/>
              </a:rPr>
              <a:t>且不考虑进位</a:t>
            </a:r>
            <a:r>
              <a:rPr sz="4450" b="1" dirty="0">
                <a:latin typeface="微软雅黑"/>
                <a:cs typeface="微软雅黑"/>
              </a:rPr>
              <a:t>。</a:t>
            </a:r>
            <a:endParaRPr sz="445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03847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减可变规模算法——拈游</a:t>
            </a:r>
            <a:r>
              <a:rPr sz="6600" dirty="0">
                <a:latin typeface="微软雅黑"/>
                <a:cs typeface="微软雅黑"/>
              </a:rPr>
              <a:t>戏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720" y="2605827"/>
            <a:ext cx="17842865" cy="6408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2405"/>
              <a:buFont typeface="Wingdings 2"/>
              <a:buChar char=""/>
              <a:tabLst>
                <a:tab pos="278130" algn="l"/>
              </a:tabLst>
            </a:pPr>
            <a:r>
              <a:rPr sz="3950" spc="5" dirty="0">
                <a:latin typeface="微软雅黑"/>
                <a:cs typeface="微软雅黑"/>
              </a:rPr>
              <a:t>多堆拈游戏</a:t>
            </a:r>
            <a:endParaRPr sz="3950">
              <a:latin typeface="微软雅黑"/>
              <a:cs typeface="微软雅黑"/>
            </a:endParaRPr>
          </a:p>
          <a:p>
            <a:pPr marL="564515" marR="5080" lvl="1" indent="-268605">
              <a:lnSpc>
                <a:spcPct val="150300"/>
              </a:lnSpc>
              <a:spcBef>
                <a:spcPts val="950"/>
              </a:spcBef>
              <a:buClr>
                <a:srgbClr val="0F6EC5"/>
              </a:buClr>
              <a:buSzPct val="84810"/>
              <a:buFont typeface="Wingdings 2"/>
              <a:buChar char=""/>
              <a:tabLst>
                <a:tab pos="565150" algn="l"/>
              </a:tabLst>
            </a:pPr>
            <a:r>
              <a:rPr sz="3950" spc="45" dirty="0">
                <a:latin typeface="微软雅黑"/>
                <a:cs typeface="微软雅黑"/>
              </a:rPr>
              <a:t>每堆火柴棍数量不一，每次拿走火柴棍时可以从任意一堆中</a:t>
            </a:r>
            <a:r>
              <a:rPr sz="3950" spc="50" dirty="0">
                <a:latin typeface="微软雅黑"/>
                <a:cs typeface="微软雅黑"/>
              </a:rPr>
              <a:t>拿走任意允许数</a:t>
            </a:r>
            <a:r>
              <a:rPr sz="3950" spc="5" dirty="0">
                <a:latin typeface="微软雅黑"/>
                <a:cs typeface="微软雅黑"/>
              </a:rPr>
              <a:t>量 的火柴棍，甚至可以把一堆都拿光。拿走最后一根火柴的是赢家。</a:t>
            </a:r>
            <a:endParaRPr sz="3950">
              <a:latin typeface="微软雅黑"/>
              <a:cs typeface="微软雅黑"/>
            </a:endParaRPr>
          </a:p>
          <a:p>
            <a:pPr marL="564515" lvl="1" indent="-269240">
              <a:lnSpc>
                <a:spcPct val="100000"/>
              </a:lnSpc>
              <a:spcBef>
                <a:spcPts val="3329"/>
              </a:spcBef>
              <a:buClr>
                <a:srgbClr val="0F6EC5"/>
              </a:buClr>
              <a:buSzPct val="84810"/>
              <a:buFont typeface="Wingdings 2"/>
              <a:buChar char=""/>
              <a:tabLst>
                <a:tab pos="565150" algn="l"/>
              </a:tabLst>
            </a:pPr>
            <a:r>
              <a:rPr sz="3950" dirty="0">
                <a:latin typeface="微软雅黑"/>
                <a:cs typeface="微软雅黑"/>
              </a:rPr>
              <a:t>1901</a:t>
            </a:r>
            <a:r>
              <a:rPr sz="3950" spc="5" dirty="0">
                <a:latin typeface="微软雅黑"/>
                <a:cs typeface="微软雅黑"/>
              </a:rPr>
              <a:t>年，哈佛大学数学教授</a:t>
            </a:r>
            <a:r>
              <a:rPr sz="3950" dirty="0">
                <a:latin typeface="微软雅黑"/>
                <a:cs typeface="微软雅黑"/>
              </a:rPr>
              <a:t>C.L.</a:t>
            </a:r>
            <a:r>
              <a:rPr sz="3950" spc="-5" dirty="0">
                <a:latin typeface="微软雅黑"/>
                <a:cs typeface="微软雅黑"/>
              </a:rPr>
              <a:t> Bouton</a:t>
            </a:r>
            <a:r>
              <a:rPr sz="3950" spc="5" dirty="0">
                <a:latin typeface="微软雅黑"/>
                <a:cs typeface="微软雅黑"/>
              </a:rPr>
              <a:t>发现了一个精巧解法：</a:t>
            </a:r>
            <a:endParaRPr sz="3950">
              <a:latin typeface="微软雅黑"/>
              <a:cs typeface="微软雅黑"/>
            </a:endParaRPr>
          </a:p>
          <a:p>
            <a:pPr marL="855344" lvl="2" indent="-290195">
              <a:lnSpc>
                <a:spcPct val="100000"/>
              </a:lnSpc>
              <a:spcBef>
                <a:spcPts val="3115"/>
              </a:spcBef>
              <a:buClr>
                <a:srgbClr val="009DD9"/>
              </a:buClr>
              <a:buSzPct val="70833"/>
              <a:buFont typeface="Wingdings 2"/>
              <a:buChar char=""/>
              <a:tabLst>
                <a:tab pos="855980" algn="l"/>
              </a:tabLst>
            </a:pPr>
            <a:r>
              <a:rPr sz="3600" spc="25" dirty="0">
                <a:latin typeface="微软雅黑"/>
                <a:cs typeface="微软雅黑"/>
              </a:rPr>
              <a:t>解是基于堆中数量的二进制表示的</a:t>
            </a:r>
            <a:r>
              <a:rPr sz="3600" spc="30" dirty="0">
                <a:latin typeface="微软雅黑"/>
                <a:cs typeface="微软雅黑"/>
              </a:rPr>
              <a:t>。</a:t>
            </a:r>
            <a:endParaRPr sz="3600">
              <a:latin typeface="微软雅黑"/>
              <a:cs typeface="微软雅黑"/>
            </a:endParaRPr>
          </a:p>
          <a:p>
            <a:pPr marL="855344" lvl="2" indent="-290195">
              <a:lnSpc>
                <a:spcPct val="100000"/>
              </a:lnSpc>
              <a:spcBef>
                <a:spcPts val="3080"/>
              </a:spcBef>
              <a:buClr>
                <a:srgbClr val="009DD9"/>
              </a:buClr>
              <a:buSzPct val="70833"/>
              <a:buFont typeface="Wingdings 2"/>
              <a:buChar char=""/>
              <a:tabLst>
                <a:tab pos="855980" algn="l"/>
              </a:tabLst>
            </a:pPr>
            <a:r>
              <a:rPr sz="3600" spc="5" dirty="0">
                <a:latin typeface="微软雅黑"/>
                <a:cs typeface="微软雅黑"/>
              </a:rPr>
              <a:t>b1,b2,...,bi</a:t>
            </a:r>
            <a:r>
              <a:rPr sz="3600" spc="25" dirty="0">
                <a:latin typeface="微软雅黑"/>
                <a:cs typeface="微软雅黑"/>
              </a:rPr>
              <a:t>分别是各堆数量的二进制表示；计算它们的二进制数位和（忽略进位）</a:t>
            </a:r>
            <a:r>
              <a:rPr sz="3600" spc="30" dirty="0">
                <a:latin typeface="微软雅黑"/>
                <a:cs typeface="微软雅黑"/>
              </a:rPr>
              <a:t>。</a:t>
            </a:r>
            <a:endParaRPr sz="3600">
              <a:latin typeface="微软雅黑"/>
              <a:cs typeface="微软雅黑"/>
            </a:endParaRPr>
          </a:p>
          <a:p>
            <a:pPr marL="855344" lvl="2" indent="-290195">
              <a:lnSpc>
                <a:spcPct val="100000"/>
              </a:lnSpc>
              <a:spcBef>
                <a:spcPts val="3080"/>
              </a:spcBef>
              <a:buClr>
                <a:srgbClr val="009DD9"/>
              </a:buClr>
              <a:buSzPct val="70833"/>
              <a:buFont typeface="Wingdings 2"/>
              <a:buChar char=""/>
              <a:tabLst>
                <a:tab pos="855980" algn="l"/>
              </a:tabLst>
            </a:pPr>
            <a:r>
              <a:rPr sz="3600" spc="25" dirty="0">
                <a:latin typeface="微软雅黑"/>
                <a:cs typeface="微软雅黑"/>
              </a:rPr>
              <a:t>当且仅当二进制数位和中包含至少一个</a:t>
            </a:r>
            <a:r>
              <a:rPr sz="3600" spc="10" dirty="0">
                <a:latin typeface="微软雅黑"/>
                <a:cs typeface="微软雅黑"/>
              </a:rPr>
              <a:t>1</a:t>
            </a:r>
            <a:r>
              <a:rPr sz="3600" spc="25" dirty="0">
                <a:latin typeface="微软雅黑"/>
                <a:cs typeface="微软雅黑"/>
              </a:rPr>
              <a:t>时，为胜局；只包含</a:t>
            </a:r>
            <a:r>
              <a:rPr sz="3600" spc="10" dirty="0">
                <a:latin typeface="微软雅黑"/>
                <a:cs typeface="微软雅黑"/>
              </a:rPr>
              <a:t>0</a:t>
            </a:r>
            <a:r>
              <a:rPr sz="3600" spc="25" dirty="0">
                <a:latin typeface="微软雅黑"/>
                <a:cs typeface="微软雅黑"/>
              </a:rPr>
              <a:t>时，为败局</a:t>
            </a:r>
            <a:r>
              <a:rPr sz="3600" spc="30" dirty="0">
                <a:latin typeface="微软雅黑"/>
                <a:cs typeface="微软雅黑"/>
              </a:rPr>
              <a:t>。</a:t>
            </a:r>
            <a:endParaRPr sz="3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03847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减可变规模算法——拈游</a:t>
            </a:r>
            <a:r>
              <a:rPr sz="6600" dirty="0">
                <a:latin typeface="微软雅黑"/>
                <a:cs typeface="微软雅黑"/>
              </a:rPr>
              <a:t>戏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1285"/>
              </a:spcBef>
              <a:buClr>
                <a:srgbClr val="0AD0D9"/>
              </a:buClr>
              <a:buSzPct val="92929"/>
              <a:buFont typeface="Wingdings 2"/>
              <a:buChar char=""/>
              <a:tabLst>
                <a:tab pos="344170" algn="l"/>
              </a:tabLst>
            </a:pPr>
            <a:r>
              <a:rPr spc="-5" dirty="0"/>
              <a:t>多堆拈游戏</a:t>
            </a:r>
          </a:p>
          <a:p>
            <a:pPr marL="592455" lvl="1" indent="-297180">
              <a:lnSpc>
                <a:spcPct val="100000"/>
              </a:lnSpc>
              <a:spcBef>
                <a:spcPts val="1180"/>
              </a:spcBef>
              <a:buClr>
                <a:srgbClr val="0F6EC5"/>
              </a:buClr>
              <a:buSzPct val="82828"/>
              <a:buFont typeface="Wingdings 2"/>
              <a:buChar char=""/>
              <a:tabLst>
                <a:tab pos="593090" algn="l"/>
              </a:tabLst>
            </a:pPr>
            <a:r>
              <a:rPr sz="4950" spc="-5" dirty="0">
                <a:latin typeface="微软雅黑"/>
                <a:cs typeface="微软雅黑"/>
              </a:rPr>
              <a:t>例3,4,5三堆</a:t>
            </a:r>
            <a:endParaRPr sz="4950">
              <a:latin typeface="微软雅黑"/>
              <a:cs typeface="微软雅黑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F6EC5"/>
              </a:buClr>
              <a:buFont typeface="Wingdings 2"/>
              <a:buChar char=""/>
            </a:pPr>
            <a:endParaRPr sz="4450"/>
          </a:p>
          <a:p>
            <a:pPr marL="295910">
              <a:lnSpc>
                <a:spcPct val="100000"/>
              </a:lnSpc>
            </a:pPr>
            <a:r>
              <a:rPr sz="4450" dirty="0"/>
              <a:t>初始时为胜局。从</a:t>
            </a:r>
            <a:r>
              <a:rPr sz="4450" spc="-5" dirty="0"/>
              <a:t>3</a:t>
            </a:r>
            <a:r>
              <a:rPr sz="4450" dirty="0"/>
              <a:t>中取</a:t>
            </a:r>
            <a:r>
              <a:rPr sz="4450" spc="-5" dirty="0"/>
              <a:t>2，</a:t>
            </a:r>
            <a:r>
              <a:rPr sz="4450" dirty="0"/>
              <a:t>得到</a:t>
            </a:r>
            <a:r>
              <a:rPr sz="4450" spc="-5" dirty="0"/>
              <a:t>1,4,5</a:t>
            </a:r>
            <a:r>
              <a:rPr sz="4450" dirty="0"/>
              <a:t>为败局。先手胜利</a:t>
            </a:r>
            <a:endParaRPr sz="4450"/>
          </a:p>
          <a:p>
            <a:pPr marL="592455" lvl="1" indent="-297180">
              <a:lnSpc>
                <a:spcPct val="100000"/>
              </a:lnSpc>
              <a:spcBef>
                <a:spcPts val="1170"/>
              </a:spcBef>
              <a:buClr>
                <a:srgbClr val="0F6EC5"/>
              </a:buClr>
              <a:buSzPct val="82828"/>
              <a:buFont typeface="Wingdings 2"/>
              <a:buChar char=""/>
              <a:tabLst>
                <a:tab pos="593090" algn="l"/>
              </a:tabLst>
            </a:pPr>
            <a:r>
              <a:rPr sz="4950" spc="-5" dirty="0">
                <a:latin typeface="微软雅黑"/>
                <a:cs typeface="微软雅黑"/>
              </a:rPr>
              <a:t>例1,3,5,7四堆</a:t>
            </a:r>
            <a:endParaRPr sz="495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1414" y="9497837"/>
            <a:ext cx="62452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latin typeface="微软雅黑"/>
                <a:cs typeface="微软雅黑"/>
              </a:rPr>
              <a:t>初始时为败局。先手失败</a:t>
            </a:r>
            <a:endParaRPr sz="445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426099" y="2140371"/>
          <a:ext cx="4931409" cy="2748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887">
                <a:tc>
                  <a:txBody>
                    <a:bodyPr/>
                    <a:lstStyle/>
                    <a:p>
                      <a:pPr marR="685800" algn="r">
                        <a:lnSpc>
                          <a:spcPts val="4010"/>
                        </a:lnSpc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10"/>
                        </a:lnSpc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3420">
                        <a:lnSpc>
                          <a:spcPts val="4010"/>
                        </a:lnSpc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218">
                <a:tc>
                  <a:txBody>
                    <a:bodyPr/>
                    <a:lstStyle/>
                    <a:p>
                      <a:pPr marR="685800" algn="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69342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889">
                <a:tc>
                  <a:txBody>
                    <a:bodyPr/>
                    <a:lstStyle/>
                    <a:p>
                      <a:pPr marR="685800"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342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216">
                <a:tc>
                  <a:txBody>
                    <a:bodyPr/>
                    <a:lstStyle/>
                    <a:p>
                      <a:pPr marR="685800" algn="r">
                        <a:lnSpc>
                          <a:spcPts val="427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7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93420">
                        <a:lnSpc>
                          <a:spcPts val="427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6365993" y="6028716"/>
            <a:ext cx="2837191" cy="4597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681903" y="6760481"/>
          <a:ext cx="4418329" cy="3055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176">
                <a:tc>
                  <a:txBody>
                    <a:bodyPr/>
                    <a:lstStyle/>
                    <a:p>
                      <a:pPr algn="ctr">
                        <a:lnSpc>
                          <a:spcPts val="4010"/>
                        </a:lnSpc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10"/>
                        </a:lnSpc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10"/>
                        </a:lnSpc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7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457">
                <a:tc>
                  <a:txBody>
                    <a:bodyPr/>
                    <a:lstStyle/>
                    <a:p>
                      <a:pPr algn="ctr">
                        <a:lnSpc>
                          <a:spcPts val="4270"/>
                        </a:lnSpc>
                        <a:spcBef>
                          <a:spcPts val="115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70"/>
                        </a:lnSpc>
                        <a:spcBef>
                          <a:spcPts val="115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70"/>
                        </a:lnSpc>
                        <a:spcBef>
                          <a:spcPts val="115"/>
                        </a:spcBef>
                      </a:pPr>
                      <a:r>
                        <a:rPr sz="3600" b="1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03847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减可变规模算法——拈游</a:t>
            </a:r>
            <a:r>
              <a:rPr sz="6600" dirty="0">
                <a:latin typeface="微软雅黑"/>
                <a:cs typeface="微软雅黑"/>
              </a:rPr>
              <a:t>戏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1778" y="2318402"/>
            <a:ext cx="18344515" cy="744029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37490" marR="5080" indent="-225425">
              <a:lnSpc>
                <a:spcPts val="6940"/>
              </a:lnSpc>
              <a:spcBef>
                <a:spcPts val="600"/>
              </a:spcBef>
              <a:buClr>
                <a:srgbClr val="E1D600"/>
              </a:buClr>
              <a:buSzPct val="117977"/>
              <a:buChar char="•"/>
              <a:tabLst>
                <a:tab pos="311785" algn="l"/>
              </a:tabLst>
            </a:pPr>
            <a:r>
              <a:rPr sz="4450" spc="130" dirty="0">
                <a:latin typeface="微软雅黑"/>
                <a:cs typeface="微软雅黑"/>
              </a:rPr>
              <a:t>减治技术利用了一种关系：一个问</a:t>
            </a:r>
            <a:r>
              <a:rPr sz="4450" spc="135" dirty="0">
                <a:latin typeface="微软雅黑"/>
                <a:cs typeface="微软雅黑"/>
              </a:rPr>
              <a:t>题给定实例的解和同样的问题较</a:t>
            </a:r>
            <a:r>
              <a:rPr sz="4450" dirty="0">
                <a:latin typeface="微软雅黑"/>
                <a:cs typeface="微软雅黑"/>
              </a:rPr>
              <a:t>小 实例的解之间的关系。一旦建立了这种关系，就可以从顶至下（递归）， 也可以从底至上（非递归）的来运用。</a:t>
            </a:r>
          </a:p>
          <a:p>
            <a:pPr marL="311150" indent="-299085">
              <a:lnSpc>
                <a:spcPct val="100000"/>
              </a:lnSpc>
              <a:spcBef>
                <a:spcPts val="1275"/>
              </a:spcBef>
              <a:buClr>
                <a:srgbClr val="E1D600"/>
              </a:buClr>
              <a:buSzPct val="117977"/>
              <a:buChar char="•"/>
              <a:tabLst>
                <a:tab pos="311785" algn="l"/>
              </a:tabLst>
            </a:pPr>
            <a:r>
              <a:rPr sz="4450" dirty="0">
                <a:latin typeface="微软雅黑"/>
                <a:cs typeface="微软雅黑"/>
              </a:rPr>
              <a:t>减治法有三种变种：</a:t>
            </a:r>
          </a:p>
          <a:p>
            <a:pPr marL="337185">
              <a:lnSpc>
                <a:spcPct val="100000"/>
              </a:lnSpc>
              <a:spcBef>
                <a:spcPts val="2245"/>
              </a:spcBef>
            </a:pPr>
            <a:r>
              <a:rPr sz="3350" dirty="0">
                <a:solidFill>
                  <a:srgbClr val="0F6EC5"/>
                </a:solidFill>
                <a:latin typeface="Tahoma"/>
                <a:cs typeface="Tahoma"/>
              </a:rPr>
              <a:t>–</a:t>
            </a:r>
            <a:r>
              <a:rPr sz="3950" dirty="0">
                <a:latin typeface="微软雅黑"/>
                <a:cs typeface="微软雅黑"/>
              </a:rPr>
              <a:t>1)</a:t>
            </a:r>
            <a:r>
              <a:rPr sz="3950" spc="5" dirty="0">
                <a:latin typeface="微软雅黑"/>
                <a:cs typeface="微软雅黑"/>
              </a:rPr>
              <a:t>减去一个常量</a:t>
            </a:r>
            <a:endParaRPr sz="3950" dirty="0">
              <a:latin typeface="微软雅黑"/>
              <a:cs typeface="微软雅黑"/>
            </a:endParaRPr>
          </a:p>
          <a:p>
            <a:pPr marL="337185">
              <a:lnSpc>
                <a:spcPct val="100000"/>
              </a:lnSpc>
              <a:spcBef>
                <a:spcPts val="2375"/>
              </a:spcBef>
            </a:pPr>
            <a:r>
              <a:rPr sz="3350" dirty="0">
                <a:solidFill>
                  <a:srgbClr val="0F6EC5"/>
                </a:solidFill>
                <a:latin typeface="Tahoma"/>
                <a:cs typeface="Tahoma"/>
              </a:rPr>
              <a:t>–</a:t>
            </a:r>
            <a:r>
              <a:rPr sz="3950" dirty="0">
                <a:latin typeface="微软雅黑"/>
                <a:cs typeface="微软雅黑"/>
              </a:rPr>
              <a:t>2)</a:t>
            </a:r>
            <a:r>
              <a:rPr sz="3950" spc="5" dirty="0">
                <a:latin typeface="微软雅黑"/>
                <a:cs typeface="微软雅黑"/>
              </a:rPr>
              <a:t>减去一个常数因子</a:t>
            </a:r>
            <a:endParaRPr sz="3950" dirty="0">
              <a:latin typeface="微软雅黑"/>
              <a:cs typeface="微软雅黑"/>
            </a:endParaRPr>
          </a:p>
          <a:p>
            <a:pPr marL="337185">
              <a:lnSpc>
                <a:spcPct val="100000"/>
              </a:lnSpc>
              <a:spcBef>
                <a:spcPts val="2380"/>
              </a:spcBef>
            </a:pPr>
            <a:r>
              <a:rPr sz="3350" dirty="0">
                <a:solidFill>
                  <a:srgbClr val="0F6EC5"/>
                </a:solidFill>
                <a:latin typeface="Tahoma"/>
                <a:cs typeface="Tahoma"/>
              </a:rPr>
              <a:t>–</a:t>
            </a:r>
            <a:r>
              <a:rPr sz="3950" dirty="0">
                <a:latin typeface="微软雅黑"/>
                <a:cs typeface="微软雅黑"/>
              </a:rPr>
              <a:t>3)</a:t>
            </a:r>
            <a:r>
              <a:rPr sz="3950" spc="5" dirty="0">
                <a:latin typeface="微软雅黑"/>
                <a:cs typeface="微软雅黑"/>
              </a:rPr>
              <a:t>减去的规模是可变的</a:t>
            </a:r>
            <a:endParaRPr sz="3950" dirty="0">
              <a:latin typeface="微软雅黑"/>
              <a:cs typeface="微软雅黑"/>
            </a:endParaRPr>
          </a:p>
          <a:p>
            <a:pPr marL="311150" indent="-299085">
              <a:lnSpc>
                <a:spcPct val="100000"/>
              </a:lnSpc>
              <a:spcBef>
                <a:spcPts val="1725"/>
              </a:spcBef>
              <a:buClr>
                <a:srgbClr val="E1D600"/>
              </a:buClr>
              <a:buSzPct val="117977"/>
              <a:buChar char="•"/>
              <a:tabLst>
                <a:tab pos="311785" algn="l"/>
              </a:tabLst>
            </a:pPr>
            <a:r>
              <a:rPr sz="4450" dirty="0">
                <a:latin typeface="微软雅黑"/>
                <a:cs typeface="微软雅黑"/>
              </a:rPr>
              <a:t>用减治法解决的问题有：插入排序</a:t>
            </a:r>
            <a:r>
              <a:rPr sz="4450" spc="-15" dirty="0">
                <a:latin typeface="微软雅黑"/>
                <a:cs typeface="微软雅黑"/>
              </a:rPr>
              <a:t>，DFS，BFS，</a:t>
            </a:r>
            <a:r>
              <a:rPr sz="4450" dirty="0">
                <a:latin typeface="微软雅黑"/>
                <a:cs typeface="微软雅黑"/>
              </a:rPr>
              <a:t>俄式乘法，选择问题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5675" y="909418"/>
            <a:ext cx="844359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125" dirty="0">
                <a:solidFill>
                  <a:srgbClr val="FFFFFF"/>
                </a:solidFill>
                <a:latin typeface="微软雅黑"/>
                <a:cs typeface="微软雅黑"/>
              </a:rPr>
              <a:t>生成组合对象的算</a:t>
            </a:r>
            <a:r>
              <a:rPr sz="7250" dirty="0">
                <a:solidFill>
                  <a:srgbClr val="FFFFFF"/>
                </a:solidFill>
                <a:latin typeface="微软雅黑"/>
                <a:cs typeface="微软雅黑"/>
              </a:rPr>
              <a:t>法</a:t>
            </a:r>
            <a:endParaRPr sz="725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9867" y="2756022"/>
            <a:ext cx="16910685" cy="6377305"/>
          </a:xfrm>
          <a:prstGeom prst="rect">
            <a:avLst/>
          </a:prstGeom>
        </p:spPr>
        <p:txBody>
          <a:bodyPr vert="horz" wrap="square" lIns="0" tIns="324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55"/>
              </a:spcBef>
            </a:pPr>
            <a:r>
              <a:rPr sz="3950" spc="29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3950" spc="125" dirty="0">
                <a:solidFill>
                  <a:srgbClr val="FFFFFF"/>
                </a:solidFill>
                <a:latin typeface="黑体"/>
                <a:cs typeface="黑体"/>
              </a:rPr>
              <a:t>、生成排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列</a:t>
            </a:r>
            <a:endParaRPr sz="3950" dirty="0">
              <a:latin typeface="黑体"/>
              <a:cs typeface="黑体"/>
            </a:endParaRPr>
          </a:p>
          <a:p>
            <a:pPr marL="12700" marR="5080" indent="1088390">
              <a:lnSpc>
                <a:spcPct val="148700"/>
              </a:lnSpc>
              <a:spcBef>
                <a:spcPts val="150"/>
              </a:spcBef>
            </a:pPr>
            <a:r>
              <a:rPr sz="3950" spc="195" dirty="0">
                <a:solidFill>
                  <a:srgbClr val="FFFFFF"/>
                </a:solidFill>
                <a:latin typeface="黑体"/>
                <a:cs typeface="黑体"/>
              </a:rPr>
              <a:t>排列问题指的是对于给定的多个元素求其中各</a:t>
            </a:r>
            <a:r>
              <a:rPr sz="3950" spc="200" dirty="0">
                <a:solidFill>
                  <a:srgbClr val="FFFFFF"/>
                </a:solidFill>
                <a:latin typeface="黑体"/>
                <a:cs typeface="黑体"/>
              </a:rPr>
              <a:t>种可能的序列。为了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简 </a:t>
            </a:r>
            <a:r>
              <a:rPr sz="3950" spc="125" dirty="0">
                <a:solidFill>
                  <a:srgbClr val="FFFFFF"/>
                </a:solidFill>
                <a:latin typeface="黑体"/>
                <a:cs typeface="黑体"/>
              </a:rPr>
              <a:t>单起见，这里仅仅考虑</a:t>
            </a:r>
            <a:r>
              <a:rPr sz="3950" spc="29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3950" spc="125" dirty="0">
                <a:solidFill>
                  <a:srgbClr val="FFFFFF"/>
                </a:solidFill>
                <a:latin typeface="黑体"/>
                <a:cs typeface="黑体"/>
              </a:rPr>
              <a:t>到</a:t>
            </a:r>
            <a:r>
              <a:rPr sz="3950" dirty="0">
                <a:solidFill>
                  <a:srgbClr val="FFFFFF"/>
                </a:solidFill>
                <a:latin typeface="宋体"/>
                <a:cs typeface="宋体"/>
              </a:rPr>
              <a:t>N</a:t>
            </a:r>
            <a:r>
              <a:rPr sz="3950" spc="120" dirty="0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黑体"/>
                <a:cs typeface="黑体"/>
              </a:rPr>
              <a:t>之间的整数的排列问题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3950" dirty="0">
              <a:latin typeface="黑体"/>
              <a:cs typeface="黑体"/>
            </a:endParaRPr>
          </a:p>
          <a:p>
            <a:pPr marL="945515">
              <a:lnSpc>
                <a:spcPct val="100000"/>
              </a:lnSpc>
              <a:spcBef>
                <a:spcPts val="2455"/>
              </a:spcBef>
            </a:pPr>
            <a:r>
              <a:rPr sz="3950" spc="125" dirty="0">
                <a:solidFill>
                  <a:srgbClr val="FFFFFF"/>
                </a:solidFill>
                <a:latin typeface="黑体"/>
                <a:cs typeface="黑体"/>
              </a:rPr>
              <a:t>下面介绍三种生成方法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endParaRPr sz="3950" dirty="0">
              <a:latin typeface="黑体"/>
              <a:cs typeface="黑体"/>
            </a:endParaRPr>
          </a:p>
          <a:p>
            <a:pPr marL="1988185" indent="-1354455">
              <a:lnSpc>
                <a:spcPct val="100000"/>
              </a:lnSpc>
              <a:spcBef>
                <a:spcPts val="2385"/>
              </a:spcBef>
              <a:buAutoNum type="arabicPlain"/>
              <a:tabLst>
                <a:tab pos="1988820" algn="l"/>
              </a:tabLst>
            </a:pPr>
            <a:r>
              <a:rPr sz="3950" spc="125" dirty="0">
                <a:solidFill>
                  <a:srgbClr val="FFFFFF"/>
                </a:solidFill>
                <a:latin typeface="黑体"/>
                <a:cs typeface="黑体"/>
              </a:rPr>
              <a:t>插入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法</a:t>
            </a:r>
            <a:endParaRPr sz="3950" dirty="0">
              <a:latin typeface="黑体"/>
              <a:cs typeface="黑体"/>
            </a:endParaRPr>
          </a:p>
          <a:p>
            <a:pPr marL="1988185" indent="-1354455">
              <a:lnSpc>
                <a:spcPct val="100000"/>
              </a:lnSpc>
              <a:spcBef>
                <a:spcPts val="2385"/>
              </a:spcBef>
              <a:buFont typeface=""/>
              <a:buAutoNum type="arabicPlain"/>
              <a:tabLst>
                <a:tab pos="1988820" algn="l"/>
                <a:tab pos="9136380" algn="l"/>
              </a:tabLst>
            </a:pP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3950" spc="60" dirty="0">
                <a:solidFill>
                  <a:srgbClr val="FFFFFF"/>
                </a:solidFill>
                <a:latin typeface="宋体"/>
                <a:cs typeface="宋体"/>
              </a:rPr>
              <a:t>O </a:t>
            </a:r>
            <a:r>
              <a:rPr sz="3950" dirty="0">
                <a:solidFill>
                  <a:srgbClr val="FFFFFF"/>
                </a:solidFill>
                <a:latin typeface="宋体"/>
                <a:cs typeface="宋体"/>
              </a:rPr>
              <a:t>H N S O N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r>
              <a:rPr sz="3950" spc="85" dirty="0">
                <a:solidFill>
                  <a:srgbClr val="FFFFFF"/>
                </a:solidFill>
                <a:latin typeface="宋体"/>
                <a:cs typeface="宋体"/>
              </a:rPr>
              <a:t>R </a:t>
            </a:r>
            <a:r>
              <a:rPr sz="3950" dirty="0">
                <a:solidFill>
                  <a:srgbClr val="FFFFFF"/>
                </a:solidFill>
                <a:latin typeface="宋体"/>
                <a:cs typeface="宋体"/>
              </a:rPr>
              <a:t>O T T</a:t>
            </a:r>
            <a:r>
              <a:rPr sz="3950" spc="1145" dirty="0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sz="3950" dirty="0">
                <a:solidFill>
                  <a:srgbClr val="FFFFFF"/>
                </a:solidFill>
                <a:latin typeface="宋体"/>
                <a:cs typeface="宋体"/>
              </a:rPr>
              <a:t>E</a:t>
            </a:r>
            <a:r>
              <a:rPr sz="3950" spc="130" dirty="0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sz="3950" dirty="0">
                <a:solidFill>
                  <a:srgbClr val="FFFFFF"/>
                </a:solidFill>
                <a:latin typeface="宋体"/>
                <a:cs typeface="宋体"/>
              </a:rPr>
              <a:t>R	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法</a:t>
            </a:r>
            <a:endParaRPr sz="3950" dirty="0">
              <a:latin typeface="黑体"/>
              <a:cs typeface="黑体"/>
            </a:endParaRPr>
          </a:p>
          <a:p>
            <a:pPr marL="1988185" indent="-1354455">
              <a:lnSpc>
                <a:spcPct val="100000"/>
              </a:lnSpc>
              <a:spcBef>
                <a:spcPts val="2380"/>
              </a:spcBef>
              <a:buAutoNum type="arabicPlain"/>
              <a:tabLst>
                <a:tab pos="1988820" algn="l"/>
              </a:tabLst>
            </a:pPr>
            <a:r>
              <a:rPr sz="3950" spc="125" dirty="0">
                <a:solidFill>
                  <a:srgbClr val="FFFFFF"/>
                </a:solidFill>
                <a:latin typeface="黑体"/>
                <a:cs typeface="黑体"/>
              </a:rPr>
              <a:t>字典顺序</a:t>
            </a:r>
            <a:r>
              <a:rPr sz="3950" spc="5" dirty="0">
                <a:solidFill>
                  <a:srgbClr val="FFFFFF"/>
                </a:solidFill>
                <a:latin typeface="黑体"/>
                <a:cs typeface="黑体"/>
              </a:rPr>
              <a:t>法</a:t>
            </a:r>
            <a:endParaRPr sz="395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29451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生成组合对象的算法——生成排</a:t>
            </a:r>
            <a:r>
              <a:rPr sz="6600" dirty="0">
                <a:latin typeface="微软雅黑"/>
                <a:cs typeface="微软雅黑"/>
              </a:rPr>
              <a:t>列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15117" y="2531032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0085" y="2426177"/>
            <a:ext cx="2942664" cy="619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9158" y="2585753"/>
            <a:ext cx="358334" cy="380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1156" y="2463725"/>
            <a:ext cx="757181" cy="510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61028" y="2428941"/>
            <a:ext cx="1723528" cy="616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4500" y="3400964"/>
            <a:ext cx="188716" cy="1887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7646" y="3218823"/>
            <a:ext cx="6775134" cy="571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11873" y="3944811"/>
            <a:ext cx="551009" cy="544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67239" y="4085435"/>
            <a:ext cx="293572" cy="3419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11773" y="3976716"/>
            <a:ext cx="658974" cy="4506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6842" y="3944330"/>
            <a:ext cx="3123904" cy="5510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93814" y="3976727"/>
            <a:ext cx="286452" cy="457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45008" y="4302381"/>
            <a:ext cx="139943" cy="1949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2920" y="4668349"/>
            <a:ext cx="551009" cy="5446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68286" y="4808973"/>
            <a:ext cx="293572" cy="3419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12820" y="4698296"/>
            <a:ext cx="578233" cy="4525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77888" y="4667868"/>
            <a:ext cx="3123904" cy="55100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8967" y="4700254"/>
            <a:ext cx="303142" cy="4506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02371" y="5019051"/>
            <a:ext cx="187062" cy="1892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94500" y="5571578"/>
            <a:ext cx="188716" cy="1887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37646" y="5387961"/>
            <a:ext cx="7293442" cy="5728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7313" y="6115426"/>
            <a:ext cx="551009" cy="544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4936" y="6145372"/>
            <a:ext cx="199575" cy="4525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27781" y="6114442"/>
            <a:ext cx="3628957" cy="55150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43912" y="6147331"/>
            <a:ext cx="303142" cy="45063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31557" y="6114934"/>
            <a:ext cx="1050177" cy="54855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78210" y="6145372"/>
            <a:ext cx="590777" cy="4525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922934" y="6472996"/>
            <a:ext cx="139943" cy="1949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94616" y="6145372"/>
            <a:ext cx="532863" cy="45259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77313" y="6838964"/>
            <a:ext cx="551009" cy="5446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70543" y="6868910"/>
            <a:ext cx="590777" cy="4525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09457" y="6837991"/>
            <a:ext cx="3628947" cy="5514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31482" y="6870879"/>
            <a:ext cx="286452" cy="45701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13222" y="6838472"/>
            <a:ext cx="1050177" cy="54855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59886" y="6868910"/>
            <a:ext cx="890444" cy="45898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15072" y="7196535"/>
            <a:ext cx="139943" cy="1949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709580" y="6868910"/>
            <a:ext cx="901239" cy="45898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664766" y="7196535"/>
            <a:ext cx="139943" cy="19491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142343" y="6868910"/>
            <a:ext cx="918181" cy="45898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7313" y="7562502"/>
            <a:ext cx="551009" cy="54463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47716" y="7592449"/>
            <a:ext cx="532863" cy="45259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09457" y="7561529"/>
            <a:ext cx="3628947" cy="55150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31482" y="7594417"/>
            <a:ext cx="286452" cy="4570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13222" y="7562010"/>
            <a:ext cx="1050177" cy="54855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242955" y="7592449"/>
            <a:ext cx="837440" cy="45898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215072" y="7920073"/>
            <a:ext cx="139943" cy="19491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86754" y="7592449"/>
            <a:ext cx="843325" cy="45898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64766" y="7920073"/>
            <a:ext cx="139943" cy="19491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136447" y="7592449"/>
            <a:ext cx="913270" cy="45898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94500" y="8465732"/>
            <a:ext cx="188716" cy="18871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39614" y="8285548"/>
            <a:ext cx="553459" cy="54855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69499" y="8315987"/>
            <a:ext cx="1101453" cy="53897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35694" y="8643611"/>
            <a:ext cx="139943" cy="19491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30203" y="8315987"/>
            <a:ext cx="901239" cy="45898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85388" y="8643611"/>
            <a:ext cx="139943" cy="19491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62965" y="8315987"/>
            <a:ext cx="918181" cy="45898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35082" y="8643611"/>
            <a:ext cx="139943" cy="19491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12659" y="8315987"/>
            <a:ext cx="837440" cy="45898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884776" y="8643611"/>
            <a:ext cx="139943" cy="19491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356458" y="8315987"/>
            <a:ext cx="843325" cy="45898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334470" y="8643611"/>
            <a:ext cx="139943" cy="19491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806152" y="8315987"/>
            <a:ext cx="1109861" cy="53897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94500" y="9189270"/>
            <a:ext cx="188716" cy="18871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36661" y="9007129"/>
            <a:ext cx="7889435" cy="55493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223448" y="9041483"/>
            <a:ext cx="303142" cy="45063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516852" y="9004186"/>
            <a:ext cx="8414089" cy="55738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36190" y="10023967"/>
            <a:ext cx="4713427" cy="56695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45262" y="10343726"/>
            <a:ext cx="260557" cy="26387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29451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生成组合对象的算法——生成排</a:t>
            </a:r>
            <a:r>
              <a:rPr sz="6600" dirty="0">
                <a:latin typeface="微软雅黑"/>
                <a:cs typeface="微软雅黑"/>
              </a:rPr>
              <a:t>列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47095" y="3027049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4545" y="2959742"/>
            <a:ext cx="6125509" cy="510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32114" y="2922193"/>
            <a:ext cx="2907880" cy="619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9295" y="4123874"/>
            <a:ext cx="207951" cy="20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9183" y="3925974"/>
            <a:ext cx="8417220" cy="5917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03367" y="4131727"/>
            <a:ext cx="550349" cy="3283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11725" y="4009741"/>
            <a:ext cx="215281" cy="450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33590" y="3925974"/>
            <a:ext cx="6566815" cy="5917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4765" y="4943744"/>
            <a:ext cx="589416" cy="5917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3344" y="5149497"/>
            <a:ext cx="345120" cy="3283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20234" y="4945838"/>
            <a:ext cx="3080754" cy="5869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72076" y="5017041"/>
            <a:ext cx="3947104" cy="469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93758" y="4943744"/>
            <a:ext cx="7600030" cy="5917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91393" y="5963608"/>
            <a:ext cx="15524961" cy="5917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398010" y="6985044"/>
            <a:ext cx="15690066" cy="59170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306761" y="7331630"/>
            <a:ext cx="190716" cy="1896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29451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生成组合对象的算法——生成排</a:t>
            </a:r>
            <a:r>
              <a:rPr sz="6600" dirty="0">
                <a:latin typeface="微软雅黑"/>
                <a:cs typeface="微软雅黑"/>
              </a:rPr>
              <a:t>列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47095" y="3027049"/>
            <a:ext cx="394857" cy="39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4545" y="2942622"/>
            <a:ext cx="4909295" cy="52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7962" y="2922193"/>
            <a:ext cx="2907880" cy="619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9295" y="4125968"/>
            <a:ext cx="207951" cy="20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4765" y="3928068"/>
            <a:ext cx="8385200" cy="5917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9295" y="5141644"/>
            <a:ext cx="207951" cy="20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1393" y="4943744"/>
            <a:ext cx="4782660" cy="5917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69446" y="5017041"/>
            <a:ext cx="349308" cy="4608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51110" y="4945838"/>
            <a:ext cx="10744887" cy="5896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9183" y="5961514"/>
            <a:ext cx="4644099" cy="5917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18666" y="6034811"/>
            <a:ext cx="349308" cy="4608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37906" y="5961514"/>
            <a:ext cx="3106408" cy="5917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9295" y="7177184"/>
            <a:ext cx="207951" cy="20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9183" y="6981379"/>
            <a:ext cx="5336800" cy="5896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12885" y="7052581"/>
            <a:ext cx="349308" cy="4608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57256" y="6979284"/>
            <a:ext cx="10038741" cy="5917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93602" y="8001243"/>
            <a:ext cx="6051836" cy="5869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7687" y="726963"/>
            <a:ext cx="1421447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125" dirty="0">
                <a:solidFill>
                  <a:srgbClr val="FFFFFF"/>
                </a:solidFill>
                <a:latin typeface="微软雅黑"/>
                <a:cs typeface="微软雅黑"/>
              </a:rPr>
              <a:t>生成组合对象的算法——生成排</a:t>
            </a:r>
            <a:r>
              <a:rPr sz="7250" dirty="0">
                <a:solidFill>
                  <a:srgbClr val="FFFFFF"/>
                </a:solidFill>
                <a:latin typeface="微软雅黑"/>
                <a:cs typeface="微软雅黑"/>
              </a:rPr>
              <a:t>列</a:t>
            </a:r>
            <a:endParaRPr sz="725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2195" y="2472291"/>
            <a:ext cx="17159697" cy="7852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25244" y="5963692"/>
            <a:ext cx="254635" cy="101600"/>
          </a:xfrm>
          <a:custGeom>
            <a:avLst/>
            <a:gdLst/>
            <a:ahLst/>
            <a:cxnLst/>
            <a:rect l="l" t="t" r="r" b="b"/>
            <a:pathLst>
              <a:path w="254635" h="101600">
                <a:moveTo>
                  <a:pt x="51338" y="101044"/>
                </a:moveTo>
                <a:lnTo>
                  <a:pt x="0" y="56532"/>
                </a:lnTo>
                <a:lnTo>
                  <a:pt x="0" y="44522"/>
                </a:lnTo>
                <a:lnTo>
                  <a:pt x="51338" y="0"/>
                </a:lnTo>
                <a:lnTo>
                  <a:pt x="62176" y="12271"/>
                </a:lnTo>
                <a:lnTo>
                  <a:pt x="29454" y="40836"/>
                </a:lnTo>
                <a:lnTo>
                  <a:pt x="254421" y="40836"/>
                </a:lnTo>
                <a:lnTo>
                  <a:pt x="254421" y="60207"/>
                </a:lnTo>
                <a:lnTo>
                  <a:pt x="29454" y="60207"/>
                </a:lnTo>
                <a:lnTo>
                  <a:pt x="62176" y="88772"/>
                </a:lnTo>
                <a:lnTo>
                  <a:pt x="51338" y="101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49318" y="5963692"/>
            <a:ext cx="254635" cy="101600"/>
          </a:xfrm>
          <a:custGeom>
            <a:avLst/>
            <a:gdLst/>
            <a:ahLst/>
            <a:cxnLst/>
            <a:rect l="l" t="t" r="r" b="b"/>
            <a:pathLst>
              <a:path w="254634" h="101600">
                <a:moveTo>
                  <a:pt x="51338" y="101044"/>
                </a:moveTo>
                <a:lnTo>
                  <a:pt x="0" y="56532"/>
                </a:lnTo>
                <a:lnTo>
                  <a:pt x="0" y="44522"/>
                </a:lnTo>
                <a:lnTo>
                  <a:pt x="51338" y="0"/>
                </a:lnTo>
                <a:lnTo>
                  <a:pt x="62176" y="12271"/>
                </a:lnTo>
                <a:lnTo>
                  <a:pt x="29454" y="40836"/>
                </a:lnTo>
                <a:lnTo>
                  <a:pt x="254421" y="40836"/>
                </a:lnTo>
                <a:lnTo>
                  <a:pt x="254421" y="60207"/>
                </a:lnTo>
                <a:lnTo>
                  <a:pt x="29454" y="60207"/>
                </a:lnTo>
                <a:lnTo>
                  <a:pt x="62176" y="88772"/>
                </a:lnTo>
                <a:lnTo>
                  <a:pt x="51338" y="101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88566" y="6046412"/>
            <a:ext cx="259079" cy="101600"/>
          </a:xfrm>
          <a:custGeom>
            <a:avLst/>
            <a:gdLst/>
            <a:ahLst/>
            <a:cxnLst/>
            <a:rect l="l" t="t" r="r" b="b"/>
            <a:pathLst>
              <a:path w="259079" h="101600">
                <a:moveTo>
                  <a:pt x="51338" y="101044"/>
                </a:moveTo>
                <a:lnTo>
                  <a:pt x="0" y="56532"/>
                </a:lnTo>
                <a:lnTo>
                  <a:pt x="0" y="44522"/>
                </a:lnTo>
                <a:lnTo>
                  <a:pt x="51338" y="0"/>
                </a:lnTo>
                <a:lnTo>
                  <a:pt x="62176" y="12271"/>
                </a:lnTo>
                <a:lnTo>
                  <a:pt x="29454" y="40836"/>
                </a:lnTo>
                <a:lnTo>
                  <a:pt x="258609" y="40836"/>
                </a:lnTo>
                <a:lnTo>
                  <a:pt x="258609" y="60207"/>
                </a:lnTo>
                <a:lnTo>
                  <a:pt x="29454" y="60207"/>
                </a:lnTo>
                <a:lnTo>
                  <a:pt x="62176" y="88772"/>
                </a:lnTo>
                <a:lnTo>
                  <a:pt x="51338" y="101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178" y="2442531"/>
            <a:ext cx="6852284" cy="7747000"/>
          </a:xfrm>
          <a:prstGeom prst="rect">
            <a:avLst/>
          </a:prstGeom>
        </p:spPr>
        <p:txBody>
          <a:bodyPr vert="horz" wrap="square" lIns="0" tIns="30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85"/>
              </a:spcBef>
              <a:tabLst>
                <a:tab pos="4396740" algn="l"/>
              </a:tabLst>
            </a:pPr>
            <a:r>
              <a:rPr sz="3600" spc="25" dirty="0">
                <a:solidFill>
                  <a:srgbClr val="C00000"/>
                </a:solidFill>
                <a:latin typeface="宋体"/>
                <a:cs typeface="宋体"/>
              </a:rPr>
              <a:t>算</a:t>
            </a:r>
            <a:r>
              <a:rPr sz="3600" spc="30" dirty="0">
                <a:solidFill>
                  <a:srgbClr val="C00000"/>
                </a:solidFill>
                <a:latin typeface="宋体"/>
                <a:cs typeface="宋体"/>
              </a:rPr>
              <a:t>法	</a:t>
            </a:r>
            <a:r>
              <a:rPr sz="3600" spc="5" dirty="0">
                <a:latin typeface="Arial"/>
                <a:cs typeface="Arial"/>
              </a:rPr>
              <a:t>(</a:t>
            </a:r>
            <a:r>
              <a:rPr sz="3600" spc="5" dirty="0">
                <a:latin typeface="Cambria Math"/>
                <a:cs typeface="Cambria Math"/>
              </a:rPr>
              <a:t>n</a:t>
            </a:r>
            <a:r>
              <a:rPr sz="3600" spc="5" dirty="0">
                <a:latin typeface="Arial"/>
                <a:cs typeface="Arial"/>
              </a:rPr>
              <a:t>)</a:t>
            </a:r>
            <a:endParaRPr sz="360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  <a:spcBef>
                <a:spcPts val="2045"/>
              </a:spcBef>
            </a:pPr>
            <a:r>
              <a:rPr sz="3300" spc="-5" dirty="0">
                <a:latin typeface="Arial"/>
                <a:cs typeface="Arial"/>
              </a:rPr>
              <a:t>//</a:t>
            </a:r>
            <a:r>
              <a:rPr sz="3300" spc="-10" dirty="0">
                <a:latin typeface="Arial"/>
                <a:cs typeface="Arial"/>
              </a:rPr>
              <a:t> </a:t>
            </a:r>
            <a:r>
              <a:rPr sz="3300" spc="-10" dirty="0">
                <a:latin typeface="宋体"/>
                <a:cs typeface="宋体"/>
              </a:rPr>
              <a:t>实现</a:t>
            </a:r>
            <a:endParaRPr sz="3300">
              <a:latin typeface="宋体"/>
              <a:cs typeface="宋体"/>
            </a:endParaRPr>
          </a:p>
          <a:p>
            <a:pPr marL="457200">
              <a:lnSpc>
                <a:spcPct val="100000"/>
              </a:lnSpc>
              <a:spcBef>
                <a:spcPts val="1980"/>
              </a:spcBef>
            </a:pPr>
            <a:r>
              <a:rPr sz="3300" spc="-5" dirty="0">
                <a:latin typeface="Arial"/>
                <a:cs typeface="Arial"/>
              </a:rPr>
              <a:t>//</a:t>
            </a:r>
            <a:r>
              <a:rPr sz="3300" spc="-10" dirty="0">
                <a:latin typeface="Arial"/>
                <a:cs typeface="Arial"/>
              </a:rPr>
              <a:t> </a:t>
            </a:r>
            <a:r>
              <a:rPr sz="3300" spc="-10" dirty="0">
                <a:latin typeface="宋体"/>
                <a:cs typeface="宋体"/>
              </a:rPr>
              <a:t>输入：一个正整数</a:t>
            </a:r>
            <a:r>
              <a:rPr sz="3300" spc="-5" dirty="0">
                <a:latin typeface="Arial"/>
                <a:cs typeface="Arial"/>
              </a:rPr>
              <a:t>n</a:t>
            </a:r>
            <a:endParaRPr sz="330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  <a:spcBef>
                <a:spcPts val="1975"/>
              </a:spcBef>
            </a:pPr>
            <a:r>
              <a:rPr sz="3300" spc="-5" dirty="0">
                <a:latin typeface="Arial"/>
                <a:cs typeface="Arial"/>
              </a:rPr>
              <a:t>//</a:t>
            </a:r>
            <a:r>
              <a:rPr sz="3300" spc="-15" dirty="0">
                <a:latin typeface="Arial"/>
                <a:cs typeface="Arial"/>
              </a:rPr>
              <a:t> </a:t>
            </a:r>
            <a:r>
              <a:rPr sz="3300" spc="-10" dirty="0">
                <a:latin typeface="宋体"/>
                <a:cs typeface="宋体"/>
              </a:rPr>
              <a:t>输出</a:t>
            </a:r>
            <a:r>
              <a:rPr sz="3300" spc="-5" dirty="0">
                <a:latin typeface="宋体"/>
                <a:cs typeface="宋体"/>
              </a:rPr>
              <a:t>：</a:t>
            </a:r>
            <a:r>
              <a:rPr sz="3300" spc="-5" dirty="0">
                <a:latin typeface="Arial"/>
                <a:cs typeface="Arial"/>
              </a:rPr>
              <a:t>{1,…,n}</a:t>
            </a:r>
            <a:r>
              <a:rPr sz="3300" spc="-10" dirty="0">
                <a:latin typeface="宋体"/>
                <a:cs typeface="宋体"/>
              </a:rPr>
              <a:t>的所有排列列表</a:t>
            </a:r>
            <a:endParaRPr sz="3300">
              <a:latin typeface="宋体"/>
              <a:cs typeface="宋体"/>
            </a:endParaRPr>
          </a:p>
          <a:p>
            <a:pPr marL="457200">
              <a:lnSpc>
                <a:spcPct val="100000"/>
              </a:lnSpc>
              <a:spcBef>
                <a:spcPts val="3105"/>
              </a:spcBef>
            </a:pPr>
            <a:r>
              <a:rPr sz="3300" spc="-10" dirty="0">
                <a:latin typeface="宋体"/>
                <a:cs typeface="宋体"/>
              </a:rPr>
              <a:t>将第一个排列初始化为</a:t>
            </a:r>
            <a:r>
              <a:rPr sz="3300" spc="-5" dirty="0">
                <a:latin typeface="Cambria Math"/>
                <a:cs typeface="Cambria Math"/>
              </a:rPr>
              <a:t>1 2… </a:t>
            </a:r>
            <a:r>
              <a:rPr sz="3300" spc="-430" dirty="0">
                <a:latin typeface="Cambria Math"/>
                <a:cs typeface="Cambria Math"/>
              </a:rPr>
              <a:t>�</a:t>
            </a:r>
            <a:endParaRPr sz="3300">
              <a:latin typeface="Cambria Math"/>
              <a:cs typeface="Cambria Math"/>
            </a:endParaRPr>
          </a:p>
          <a:p>
            <a:pPr marL="457200">
              <a:lnSpc>
                <a:spcPct val="100000"/>
              </a:lnSpc>
              <a:spcBef>
                <a:spcPts val="1545"/>
              </a:spcBef>
            </a:pPr>
            <a:r>
              <a:rPr sz="3300" spc="-5" dirty="0">
                <a:latin typeface="Arial"/>
                <a:cs typeface="Arial"/>
              </a:rPr>
              <a:t>while </a:t>
            </a:r>
            <a:r>
              <a:rPr sz="3300" spc="-10" dirty="0">
                <a:latin typeface="宋体"/>
                <a:cs typeface="宋体"/>
              </a:rPr>
              <a:t>存在一个移动元素</a:t>
            </a:r>
            <a:r>
              <a:rPr sz="3300" spc="-5" dirty="0">
                <a:latin typeface="Arial"/>
                <a:cs typeface="Arial"/>
              </a:rPr>
              <a:t>k do</a:t>
            </a:r>
            <a:endParaRPr sz="33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1975"/>
              </a:spcBef>
            </a:pPr>
            <a:r>
              <a:rPr sz="3300" spc="-10" dirty="0">
                <a:latin typeface="宋体"/>
                <a:cs typeface="宋体"/>
              </a:rPr>
              <a:t>求最大移动元素</a:t>
            </a:r>
            <a:r>
              <a:rPr sz="3300" spc="-5" dirty="0">
                <a:latin typeface="Arial"/>
                <a:cs typeface="Arial"/>
              </a:rPr>
              <a:t>k</a:t>
            </a:r>
            <a:endParaRPr sz="3300">
              <a:latin typeface="Arial"/>
              <a:cs typeface="Arial"/>
            </a:endParaRPr>
          </a:p>
          <a:p>
            <a:pPr marL="766445" marR="5080">
              <a:lnSpc>
                <a:spcPct val="149900"/>
              </a:lnSpc>
            </a:pPr>
            <a:r>
              <a:rPr sz="3300" spc="-10" dirty="0">
                <a:latin typeface="宋体"/>
                <a:cs typeface="宋体"/>
              </a:rPr>
              <a:t>把</a:t>
            </a:r>
            <a:r>
              <a:rPr sz="3300" spc="-5" dirty="0">
                <a:latin typeface="Arial"/>
                <a:cs typeface="Arial"/>
              </a:rPr>
              <a:t>k</a:t>
            </a:r>
            <a:r>
              <a:rPr sz="3300" spc="-10" dirty="0">
                <a:latin typeface="宋体"/>
                <a:cs typeface="宋体"/>
              </a:rPr>
              <a:t>和它箭头指向的相邻元素互换 调转所有大于</a:t>
            </a:r>
            <a:r>
              <a:rPr sz="3300" spc="-5" dirty="0">
                <a:latin typeface="Arial"/>
                <a:cs typeface="Arial"/>
              </a:rPr>
              <a:t>k</a:t>
            </a:r>
            <a:r>
              <a:rPr sz="3300" spc="-10" dirty="0">
                <a:latin typeface="宋体"/>
                <a:cs typeface="宋体"/>
              </a:rPr>
              <a:t>的元素的方向</a:t>
            </a:r>
            <a:endParaRPr sz="3300">
              <a:latin typeface="宋体"/>
              <a:cs typeface="宋体"/>
            </a:endParaRPr>
          </a:p>
          <a:p>
            <a:pPr marL="766445">
              <a:lnSpc>
                <a:spcPct val="100000"/>
              </a:lnSpc>
              <a:spcBef>
                <a:spcPts val="1975"/>
              </a:spcBef>
            </a:pPr>
            <a:r>
              <a:rPr sz="3300" spc="-10" dirty="0">
                <a:latin typeface="宋体"/>
                <a:cs typeface="宋体"/>
              </a:rPr>
              <a:t>将新排列添加到列表中</a:t>
            </a:r>
            <a:endParaRPr sz="33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30809" y="2881440"/>
            <a:ext cx="3255094" cy="3735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6341" y="3665919"/>
            <a:ext cx="2712168" cy="356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6679" y="3611994"/>
            <a:ext cx="862162" cy="446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372" y="602841"/>
            <a:ext cx="129451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14" dirty="0">
                <a:latin typeface="微软雅黑"/>
                <a:cs typeface="微软雅黑"/>
              </a:rPr>
              <a:t>生成组合对象的算法——生成排</a:t>
            </a:r>
            <a:r>
              <a:rPr sz="6600" dirty="0">
                <a:latin typeface="微软雅黑"/>
                <a:cs typeface="微软雅黑"/>
              </a:rPr>
              <a:t>列</a:t>
            </a:r>
            <a:endParaRPr sz="6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7095" y="3027049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9801" y="2921638"/>
            <a:ext cx="4644099" cy="619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7095" y="4044819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7027" y="3941073"/>
            <a:ext cx="1199398" cy="617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2414" y="3960392"/>
            <a:ext cx="5158502" cy="527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07441" y="3936655"/>
            <a:ext cx="9607885" cy="6230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6545" y="4957178"/>
            <a:ext cx="15923934" cy="6225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5541" y="6013052"/>
            <a:ext cx="298975" cy="20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6695" y="5974948"/>
            <a:ext cx="2933942" cy="637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5453" y="5995932"/>
            <a:ext cx="5938353" cy="6634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53409" y="5975503"/>
            <a:ext cx="1767904" cy="6366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16297" y="6013052"/>
            <a:ext cx="298975" cy="2004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242676" y="5974948"/>
            <a:ext cx="4049457" cy="6220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72618" y="6991608"/>
            <a:ext cx="12447024" cy="6214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47095" y="8115899"/>
            <a:ext cx="394857" cy="394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73718" y="8011044"/>
            <a:ext cx="1170006" cy="6164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9336" y="8046383"/>
            <a:ext cx="7335263" cy="5811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99613" y="8400602"/>
            <a:ext cx="222223" cy="2230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985</Words>
  <Application>Microsoft Office PowerPoint</Application>
  <PresentationFormat>自定义</PresentationFormat>
  <Paragraphs>223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黑体</vt:lpstr>
      <vt:lpstr>宋体</vt:lpstr>
      <vt:lpstr>微软雅黑</vt:lpstr>
      <vt:lpstr>Arial</vt:lpstr>
      <vt:lpstr>Calibri</vt:lpstr>
      <vt:lpstr>Cambria Math</vt:lpstr>
      <vt:lpstr>Courier New</vt:lpstr>
      <vt:lpstr>Symbol</vt:lpstr>
      <vt:lpstr>Tahoma</vt:lpstr>
      <vt:lpstr>Times New Roman</vt:lpstr>
      <vt:lpstr>Wingdings</vt:lpstr>
      <vt:lpstr>Wingdings 2</vt:lpstr>
      <vt:lpstr>Office Theme</vt:lpstr>
      <vt:lpstr>拓扑排序</vt:lpstr>
      <vt:lpstr>拓扑排序</vt:lpstr>
      <vt:lpstr>拓扑排序</vt:lpstr>
      <vt:lpstr>生成组合对象的算法</vt:lpstr>
      <vt:lpstr>生成组合对象的算法——生成排列</vt:lpstr>
      <vt:lpstr>生成组合对象的算法——生成排列</vt:lpstr>
      <vt:lpstr>生成组合对象的算法——生成排列</vt:lpstr>
      <vt:lpstr>生成组合对象的算法——生成排列</vt:lpstr>
      <vt:lpstr>生成组合对象的算法——生成排列</vt:lpstr>
      <vt:lpstr>生成组合对象的算法——生成排列</vt:lpstr>
      <vt:lpstr>生成组合对象的算法——生成子集</vt:lpstr>
      <vt:lpstr>减常因子算法——俄式乘法</vt:lpstr>
      <vt:lpstr>减常因子算法——俄式乘法</vt:lpstr>
      <vt:lpstr>减常因子算法——约瑟夫斯问题</vt:lpstr>
      <vt:lpstr>减常因子算法——约瑟夫斯问题</vt:lpstr>
      <vt:lpstr>减常因子算法——约瑟夫斯问题</vt:lpstr>
      <vt:lpstr>减常因子算法——约瑟夫斯问题</vt:lpstr>
      <vt:lpstr>减常因子算法——约瑟夫斯问题</vt:lpstr>
      <vt:lpstr>减常因子算法——约瑟夫斯问题</vt:lpstr>
      <vt:lpstr>减治法</vt:lpstr>
      <vt:lpstr>减可变规模算法——计算中值和选择问题</vt:lpstr>
      <vt:lpstr>减可变规模算法——计算中值和选择问题</vt:lpstr>
      <vt:lpstr>减可变规模算法——计算中值和选择问题</vt:lpstr>
      <vt:lpstr>减可变规模算法——计算中值和选择问题</vt:lpstr>
      <vt:lpstr>减可变规模算法——计算中值和选择问题</vt:lpstr>
      <vt:lpstr>减可变规模算法——计算中值和选择问题</vt:lpstr>
      <vt:lpstr>减可变规模算法——计算中值和选择问题</vt:lpstr>
      <vt:lpstr>减可变规模算法——插值查找</vt:lpstr>
      <vt:lpstr>减可变规模算法——插值查找</vt:lpstr>
      <vt:lpstr>减可变规模算法——二叉查找树的查找和插入</vt:lpstr>
      <vt:lpstr>PowerPoint 演示文稿</vt:lpstr>
      <vt:lpstr>算法 BstSearch (R,k)</vt:lpstr>
      <vt:lpstr>减可变规模算法——拈游戏</vt:lpstr>
      <vt:lpstr>减可变规模算法——拈游戏</vt:lpstr>
      <vt:lpstr>减可变规模算法——拈游戏</vt:lpstr>
      <vt:lpstr>减可变规模算法——拈游戏</vt:lpstr>
      <vt:lpstr>减可变规模算法——拈游戏</vt:lpstr>
      <vt:lpstr>减可变规模算法——拈游戏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减治法</dc:title>
  <cp:lastModifiedBy>- Vel</cp:lastModifiedBy>
  <cp:revision>7</cp:revision>
  <dcterms:created xsi:type="dcterms:W3CDTF">2023-11-13T13:03:40Z</dcterms:created>
  <dcterms:modified xsi:type="dcterms:W3CDTF">2023-11-19T02:52:34Z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2023-09-26T00:00:00Z</vt:filetime>
  </property>
  <property fmtid="{D5CDD505-2E9C-101B-9397-08002B2CF9AE}" pid="3" name="Creator">
    <vt:lpwstr>WPS 演示</vt:lpwstr>
  </property>
  <property fmtid="{D5CDD505-2E9C-101B-9397-08002B2CF9AE}" pid="4" name="LastSaved">
    <vt:filetime>2023-11-13T00:00:00Z</vt:filetime>
  </property>
</Properties>
</file>